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2.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0" r:id="rId1"/>
  </p:sldMasterIdLst>
  <p:notesMasterIdLst>
    <p:notesMasterId r:id="rId29"/>
  </p:notesMasterIdLst>
  <p:handoutMasterIdLst>
    <p:handoutMasterId r:id="rId30"/>
  </p:handoutMasterIdLst>
  <p:sldIdLst>
    <p:sldId id="1061" r:id="rId2"/>
    <p:sldId id="620" r:id="rId3"/>
    <p:sldId id="640" r:id="rId4"/>
    <p:sldId id="1045" r:id="rId5"/>
    <p:sldId id="1049" r:id="rId6"/>
    <p:sldId id="645" r:id="rId7"/>
    <p:sldId id="647" r:id="rId8"/>
    <p:sldId id="385" r:id="rId9"/>
    <p:sldId id="648" r:id="rId10"/>
    <p:sldId id="615" r:id="rId11"/>
    <p:sldId id="617" r:id="rId12"/>
    <p:sldId id="649" r:id="rId13"/>
    <p:sldId id="650" r:id="rId14"/>
    <p:sldId id="1035" r:id="rId15"/>
    <p:sldId id="1033" r:id="rId16"/>
    <p:sldId id="1052" r:id="rId17"/>
    <p:sldId id="1053" r:id="rId18"/>
    <p:sldId id="1054" r:id="rId19"/>
    <p:sldId id="1026" r:id="rId20"/>
    <p:sldId id="269" r:id="rId21"/>
    <p:sldId id="257" r:id="rId22"/>
    <p:sldId id="611" r:id="rId23"/>
    <p:sldId id="370" r:id="rId24"/>
    <p:sldId id="1058" r:id="rId25"/>
    <p:sldId id="1050" r:id="rId26"/>
    <p:sldId id="1059" r:id="rId27"/>
    <p:sldId id="1041" r:id="rId28"/>
  </p:sldIdLst>
  <p:sldSz cx="12188825"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BADB"/>
    <a:srgbClr val="3942F7"/>
    <a:srgbClr val="FCDC9C"/>
    <a:srgbClr val="CC3300"/>
    <a:srgbClr val="385723"/>
    <a:srgbClr val="156C48"/>
    <a:srgbClr val="009900"/>
    <a:srgbClr val="187E55"/>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61" autoAdjust="0"/>
    <p:restoredTop sz="94249" autoAdjust="0"/>
  </p:normalViewPr>
  <p:slideViewPr>
    <p:cSldViewPr>
      <p:cViewPr varScale="1">
        <p:scale>
          <a:sx n="71" d="100"/>
          <a:sy n="71" d="100"/>
        </p:scale>
        <p:origin x="840" y="78"/>
      </p:cViewPr>
      <p:guideLst>
        <p:guide orient="horz" pos="2160"/>
        <p:guide pos="2880"/>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1314"/>
    </p:cViewPr>
  </p:sorterViewPr>
  <p:notesViewPr>
    <p:cSldViewPr>
      <p:cViewPr varScale="1">
        <p:scale>
          <a:sx n="84" d="100"/>
          <a:sy n="84" d="100"/>
        </p:scale>
        <p:origin x="3920"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2.xml"/></Relationships>
</file>

<file path=ppt/charts/_rels/chart2.xml.rels><?xml version="1.0" encoding="UTF-8" standalone="yes"?>
<Relationships xmlns="http://schemas.openxmlformats.org/package/2006/relationships"><Relationship Id="rId3" Type="http://schemas.openxmlformats.org/officeDocument/2006/relationships/oleObject" Target="file:///\\Users\gbhatt\Downloads\20191021%20-%20BHATT%20-%20CERF2019%20-%20Climate%20Change%20Resul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gbhatt\Downloads\20191021%20-%20BHATT%20-%20CERF2019%20-%20Climate%20Change%20Resul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gbhatt\Downloads\20191021%20-%20BHATT%20-%20CERF2019%20-%20Climate%20Change%20Result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oleObject" Target="file:///\\Users\gbhatt\Downloads\20191021%20-%20BHATT%20-%20CERF2019%20-%20Climate%20Change%20Resul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1" Type="http://schemas.openxmlformats.org/officeDocument/2006/relationships/oleObject" Target="file:///\\Volumes\cloudfish\g600\projects\ClimateChange\Phase6\20191021_2019CCA\20191021%20-%20BHATT%20-%20Climate%20Change%20Resul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olumes\cloudfish\g600\projects\ClimateChange\Phase6\20191021_2019CCA\20191021%20-%20BHATT%20-%20Climate%20Change%20Resul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Volumes\cloudfish\g600\projects\ClimateChange\Phase6\20191021_2019CCA\20191021%20-%20BHATT%20-%20Climate%20Change%20Resul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Volumes\cloudfish\g600\projects\ClimateChange\Phase6\20191021_2019CCA\20191021%20-%20BHATT%20-%20Climate%20Change%20Resul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dirty="0">
                <a:solidFill>
                  <a:schemeClr val="tx1"/>
                </a:solidFill>
              </a:rPr>
              <a:t>Partitioning of Volume into Intensity Deciles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tx1"/>
            </a:solidFill>
            <a:ln>
              <a:solidFill>
                <a:schemeClr val="tx1"/>
              </a:solidFill>
            </a:ln>
            <a:effectLst/>
          </c:spPr>
          <c:invertIfNegative val="0"/>
          <c:cat>
            <c:strRef>
              <c:f>Sheet1!$A$2:$J$2</c:f>
              <c:strCache>
                <c:ptCount val="10"/>
                <c:pt idx="0">
                  <c:v>D1</c:v>
                </c:pt>
                <c:pt idx="1">
                  <c:v>D2</c:v>
                </c:pt>
                <c:pt idx="2">
                  <c:v>D3</c:v>
                </c:pt>
                <c:pt idx="3">
                  <c:v>D4</c:v>
                </c:pt>
                <c:pt idx="4">
                  <c:v>D5</c:v>
                </c:pt>
                <c:pt idx="5">
                  <c:v>D6</c:v>
                </c:pt>
                <c:pt idx="6">
                  <c:v>D7</c:v>
                </c:pt>
                <c:pt idx="7">
                  <c:v>D8</c:v>
                </c:pt>
                <c:pt idx="8">
                  <c:v>D9</c:v>
                </c:pt>
                <c:pt idx="9">
                  <c:v>D10</c:v>
                </c:pt>
              </c:strCache>
            </c:strRef>
          </c:cat>
          <c:val>
            <c:numRef>
              <c:f>Sheet1!$A$3:$J$3</c:f>
              <c:numCache>
                <c:formatCode>General</c:formatCode>
                <c:ptCount val="10"/>
                <c:pt idx="0">
                  <c:v>2.9239766E-2</c:v>
                </c:pt>
                <c:pt idx="1">
                  <c:v>2.9239766E-2</c:v>
                </c:pt>
                <c:pt idx="2">
                  <c:v>2.9239766E-2</c:v>
                </c:pt>
                <c:pt idx="3">
                  <c:v>2.9239766E-2</c:v>
                </c:pt>
                <c:pt idx="4">
                  <c:v>2.9239766E-2</c:v>
                </c:pt>
                <c:pt idx="5">
                  <c:v>2.3391813000000001E-2</c:v>
                </c:pt>
                <c:pt idx="6">
                  <c:v>1.1695906000000001E-2</c:v>
                </c:pt>
                <c:pt idx="7">
                  <c:v>5.8479532000000001E-2</c:v>
                </c:pt>
                <c:pt idx="8">
                  <c:v>0.116959064</c:v>
                </c:pt>
                <c:pt idx="9">
                  <c:v>0.64327485399999995</c:v>
                </c:pt>
              </c:numCache>
            </c:numRef>
          </c:val>
          <c:extLst>
            <c:ext xmlns:c16="http://schemas.microsoft.com/office/drawing/2014/chart" uri="{C3380CC4-5D6E-409C-BE32-E72D297353CC}">
              <c16:uniqueId val="{00000000-FA54-BB42-9D39-BF135F476D61}"/>
            </c:ext>
          </c:extLst>
        </c:ser>
        <c:dLbls>
          <c:showLegendKey val="0"/>
          <c:showVal val="0"/>
          <c:showCatName val="0"/>
          <c:showSerName val="0"/>
          <c:showPercent val="0"/>
          <c:showBubbleSize val="0"/>
        </c:dLbls>
        <c:gapWidth val="100"/>
        <c:overlap val="-27"/>
        <c:axId val="639237759"/>
        <c:axId val="1613048895"/>
      </c:barChart>
      <c:catAx>
        <c:axId val="639237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Helvetica" pitchFamily="2" charset="0"/>
                <a:ea typeface="+mn-ea"/>
                <a:cs typeface="+mn-cs"/>
              </a:defRPr>
            </a:pPr>
            <a:endParaRPr lang="en-US"/>
          </a:p>
        </c:txPr>
        <c:crossAx val="1613048895"/>
        <c:crosses val="autoZero"/>
        <c:auto val="1"/>
        <c:lblAlgn val="ctr"/>
        <c:lblOffset val="100"/>
        <c:noMultiLvlLbl val="0"/>
      </c:catAx>
      <c:valAx>
        <c:axId val="161304889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Helvetica" pitchFamily="2" charset="0"/>
                <a:ea typeface="+mn-ea"/>
                <a:cs typeface="+mn-cs"/>
              </a:defRPr>
            </a:pPr>
            <a:endParaRPr lang="en-US"/>
          </a:p>
        </c:txPr>
        <c:crossAx val="6392377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830774120211243E-2"/>
          <c:y val="4.0330029507257045E-2"/>
          <c:w val="0.9032640011845785"/>
          <c:h val="0.84299219715845242"/>
        </c:manualLayout>
      </c:layout>
      <c:barChart>
        <c:barDir val="col"/>
        <c:grouping val="clustered"/>
        <c:varyColors val="0"/>
        <c:ser>
          <c:idx val="0"/>
          <c:order val="0"/>
          <c:tx>
            <c:strRef>
              <c:f>Sheet1!$B$1</c:f>
              <c:strCache>
                <c:ptCount val="1"/>
                <c:pt idx="0">
                  <c:v>Base</c:v>
                </c:pt>
              </c:strCache>
            </c:strRef>
          </c:tx>
          <c:spPr>
            <a:pattFill prst="dkUpDiag">
              <a:fgClr>
                <a:schemeClr val="bg2">
                  <a:lumMod val="40000"/>
                  <a:lumOff val="60000"/>
                </a:schemeClr>
              </a:fgClr>
              <a:bgClr>
                <a:srgbClr val="002060"/>
              </a:bgClr>
            </a:pattFill>
            <a:ln>
              <a:noFill/>
            </a:ln>
            <a:effectLst/>
          </c:spPr>
          <c:invertIfNegative val="0"/>
          <c:dLbls>
            <c:numFmt formatCode="#,##0.00" sourceLinked="0"/>
            <c:spPr>
              <a:noFill/>
              <a:ln>
                <a:noFill/>
              </a:ln>
              <a:effectLst/>
            </c:spPr>
            <c:txPr>
              <a:bodyPr rot="0" spcFirstLastPara="1" vertOverflow="ellipsis" vert="horz" wrap="square" anchor="ctr" anchorCtr="1"/>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pt idx="0">
                  <c:v>2025</c:v>
                </c:pt>
              </c:numCache>
            </c:numRef>
          </c:cat>
          <c:val>
            <c:numRef>
              <c:f>Sheet1!$B$2</c:f>
              <c:numCache>
                <c:formatCode>General</c:formatCode>
                <c:ptCount val="1"/>
                <c:pt idx="0">
                  <c:v>2.81921</c:v>
                </c:pt>
              </c:numCache>
            </c:numRef>
          </c:val>
          <c:extLst>
            <c:ext xmlns:c16="http://schemas.microsoft.com/office/drawing/2014/chart" uri="{C3380CC4-5D6E-409C-BE32-E72D297353CC}">
              <c16:uniqueId val="{00000000-4F16-469C-8F6A-D684FE5F8253}"/>
            </c:ext>
          </c:extLst>
        </c:ser>
        <c:ser>
          <c:idx val="1"/>
          <c:order val="1"/>
          <c:tx>
            <c:strRef>
              <c:f>Sheet1!$C$1</c:f>
              <c:strCache>
                <c:ptCount val="1"/>
                <c:pt idx="0">
                  <c:v>SLR</c:v>
                </c:pt>
              </c:strCache>
            </c:strRef>
          </c:tx>
          <c:spPr>
            <a:pattFill prst="wdDnDiag">
              <a:fgClr>
                <a:srgbClr val="FFFF00"/>
              </a:fgClr>
              <a:bgClr>
                <a:srgbClr val="187E55"/>
              </a:bgClr>
            </a:pattFill>
            <a:ln>
              <a:noFill/>
            </a:ln>
            <a:effectLst/>
          </c:spPr>
          <c:invertIfNegative val="0"/>
          <c:dLbls>
            <c:numFmt formatCode="#,##0.00" sourceLinked="0"/>
            <c:spPr>
              <a:noFill/>
              <a:ln>
                <a:noFill/>
              </a:ln>
              <a:effectLst/>
            </c:spPr>
            <c:txPr>
              <a:bodyPr rot="0" spcFirstLastPara="1" vertOverflow="ellipsis" vert="horz" wrap="square" anchor="ctr" anchorCtr="1"/>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pt idx="0">
                  <c:v>2025</c:v>
                </c:pt>
              </c:numCache>
            </c:numRef>
          </c:cat>
          <c:val>
            <c:numRef>
              <c:f>Sheet1!$C$2</c:f>
              <c:numCache>
                <c:formatCode>General</c:formatCode>
                <c:ptCount val="1"/>
                <c:pt idx="0">
                  <c:v>2.64331</c:v>
                </c:pt>
              </c:numCache>
            </c:numRef>
          </c:val>
          <c:extLst>
            <c:ext xmlns:c16="http://schemas.microsoft.com/office/drawing/2014/chart" uri="{C3380CC4-5D6E-409C-BE32-E72D297353CC}">
              <c16:uniqueId val="{00000001-4F16-469C-8F6A-D684FE5F8253}"/>
            </c:ext>
          </c:extLst>
        </c:ser>
        <c:ser>
          <c:idx val="2"/>
          <c:order val="2"/>
          <c:tx>
            <c:strRef>
              <c:f>Sheet1!$D$1</c:f>
              <c:strCache>
                <c:ptCount val="1"/>
                <c:pt idx="0">
                  <c:v>Heat</c:v>
                </c:pt>
              </c:strCache>
            </c:strRef>
          </c:tx>
          <c:spPr>
            <a:solidFill>
              <a:schemeClr val="bg2">
                <a:lumMod val="40000"/>
                <a:lumOff val="60000"/>
                <a:alpha val="63000"/>
              </a:schemeClr>
            </a:solidFill>
            <a:ln>
              <a:solidFill>
                <a:srgbClr val="0070C0"/>
              </a:solidFill>
            </a:ln>
            <a:effectLst/>
          </c:spPr>
          <c:invertIfNegative val="0"/>
          <c:dLbls>
            <c:numFmt formatCode="#,##0.00" sourceLinked="0"/>
            <c:spPr>
              <a:noFill/>
              <a:ln>
                <a:noFill/>
              </a:ln>
              <a:effectLst/>
            </c:spPr>
            <c:txPr>
              <a:bodyPr rot="0" spcFirstLastPara="1" vertOverflow="ellipsis" vert="horz" wrap="square" anchor="ctr" anchorCtr="1"/>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pt idx="0">
                  <c:v>2025</c:v>
                </c:pt>
              </c:numCache>
            </c:numRef>
          </c:cat>
          <c:val>
            <c:numRef>
              <c:f>Sheet1!$D$2</c:f>
              <c:numCache>
                <c:formatCode>General</c:formatCode>
                <c:ptCount val="1"/>
                <c:pt idx="0">
                  <c:v>3.11497</c:v>
                </c:pt>
              </c:numCache>
            </c:numRef>
          </c:val>
          <c:extLst>
            <c:ext xmlns:c16="http://schemas.microsoft.com/office/drawing/2014/chart" uri="{C3380CC4-5D6E-409C-BE32-E72D297353CC}">
              <c16:uniqueId val="{00000004-4F16-469C-8F6A-D684FE5F8253}"/>
            </c:ext>
          </c:extLst>
        </c:ser>
        <c:ser>
          <c:idx val="3"/>
          <c:order val="3"/>
          <c:tx>
            <c:strRef>
              <c:f>Sheet1!$E$1</c:f>
              <c:strCache>
                <c:ptCount val="1"/>
                <c:pt idx="0">
                  <c:v>Flow</c:v>
                </c:pt>
              </c:strCache>
            </c:strRef>
          </c:tx>
          <c:spPr>
            <a:pattFill prst="ltHorz">
              <a:fgClr>
                <a:srgbClr val="FCDC9C"/>
              </a:fgClr>
              <a:bgClr>
                <a:srgbClr val="009900"/>
              </a:bgClr>
            </a:pattFill>
            <a:ln>
              <a:noFill/>
            </a:ln>
            <a:effectLst/>
          </c:spPr>
          <c:invertIfNegative val="0"/>
          <c:dLbls>
            <c:numFmt formatCode="#,##0.00" sourceLinked="0"/>
            <c:spPr>
              <a:noFill/>
              <a:ln>
                <a:noFill/>
              </a:ln>
              <a:effectLst/>
            </c:spPr>
            <c:txPr>
              <a:bodyPr rot="0" spcFirstLastPara="1" vertOverflow="ellipsis" vert="horz" wrap="square" anchor="ctr" anchorCtr="1"/>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pt idx="0">
                  <c:v>2025</c:v>
                </c:pt>
              </c:numCache>
            </c:numRef>
          </c:cat>
          <c:val>
            <c:numRef>
              <c:f>Sheet1!$E$2</c:f>
              <c:numCache>
                <c:formatCode>General</c:formatCode>
                <c:ptCount val="1"/>
                <c:pt idx="0">
                  <c:v>2.7922099999999999</c:v>
                </c:pt>
              </c:numCache>
            </c:numRef>
          </c:val>
          <c:extLst>
            <c:ext xmlns:c16="http://schemas.microsoft.com/office/drawing/2014/chart" uri="{C3380CC4-5D6E-409C-BE32-E72D297353CC}">
              <c16:uniqueId val="{00000005-4F16-469C-8F6A-D684FE5F8253}"/>
            </c:ext>
          </c:extLst>
        </c:ser>
        <c:ser>
          <c:idx val="4"/>
          <c:order val="4"/>
          <c:tx>
            <c:strRef>
              <c:f>Sheet1!$F$1</c:f>
              <c:strCache>
                <c:ptCount val="1"/>
                <c:pt idx="0">
                  <c:v>All</c:v>
                </c:pt>
              </c:strCache>
            </c:strRef>
          </c:tx>
          <c:spPr>
            <a:solidFill>
              <a:srgbClr val="002060"/>
            </a:solidFill>
            <a:ln>
              <a:solidFill>
                <a:schemeClr val="tx1"/>
              </a:solidFill>
            </a:ln>
            <a:effectLst/>
          </c:spPr>
          <c:invertIfNegative val="0"/>
          <c:dLbls>
            <c:numFmt formatCode="#,##0.00" sourceLinked="0"/>
            <c:spPr>
              <a:noFill/>
              <a:ln>
                <a:noFill/>
              </a:ln>
              <a:effectLst/>
            </c:spPr>
            <c:txPr>
              <a:bodyPr rot="0" spcFirstLastPara="1" vertOverflow="ellipsis" vert="horz" wrap="square" anchor="ctr" anchorCtr="1"/>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pt idx="0">
                  <c:v>2025</c:v>
                </c:pt>
              </c:numCache>
            </c:numRef>
          </c:cat>
          <c:val>
            <c:numRef>
              <c:f>Sheet1!$F$2</c:f>
              <c:numCache>
                <c:formatCode>General</c:formatCode>
                <c:ptCount val="1"/>
                <c:pt idx="0">
                  <c:v>2.9152200000000001</c:v>
                </c:pt>
              </c:numCache>
            </c:numRef>
          </c:val>
          <c:extLst>
            <c:ext xmlns:c16="http://schemas.microsoft.com/office/drawing/2014/chart" uri="{C3380CC4-5D6E-409C-BE32-E72D297353CC}">
              <c16:uniqueId val="{00000007-4F16-469C-8F6A-D684FE5F8253}"/>
            </c:ext>
          </c:extLst>
        </c:ser>
        <c:dLbls>
          <c:showLegendKey val="0"/>
          <c:showVal val="0"/>
          <c:showCatName val="0"/>
          <c:showSerName val="0"/>
          <c:showPercent val="0"/>
          <c:showBubbleSize val="0"/>
        </c:dLbls>
        <c:gapWidth val="100"/>
        <c:overlap val="-27"/>
        <c:axId val="674661128"/>
        <c:axId val="734728760"/>
      </c:barChart>
      <c:catAx>
        <c:axId val="674661128"/>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0" spcFirstLastPara="1" vertOverflow="ellipsis" wrap="square" anchor="ctr" anchorCtr="1"/>
          <a:lstStyle/>
          <a:p>
            <a:pPr>
              <a:defRPr sz="2000" b="1" i="0" u="none" strike="noStrike" kern="1200" baseline="0">
                <a:solidFill>
                  <a:schemeClr val="tx1"/>
                </a:solidFill>
                <a:latin typeface="+mn-lt"/>
                <a:ea typeface="+mn-ea"/>
                <a:cs typeface="+mn-cs"/>
              </a:defRPr>
            </a:pPr>
            <a:endParaRPr lang="en-US"/>
          </a:p>
        </c:txPr>
        <c:crossAx val="734728760"/>
        <c:crosses val="autoZero"/>
        <c:auto val="1"/>
        <c:lblAlgn val="ctr"/>
        <c:lblOffset val="100"/>
        <c:noMultiLvlLbl val="0"/>
      </c:catAx>
      <c:valAx>
        <c:axId val="734728760"/>
        <c:scaling>
          <c:orientation val="minMax"/>
        </c:scaling>
        <c:delete val="0"/>
        <c:axPos val="l"/>
        <c:title>
          <c:tx>
            <c:rich>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r>
                  <a:rPr lang="en-US" dirty="0">
                    <a:solidFill>
                      <a:schemeClr val="tx1"/>
                    </a:solidFill>
                  </a:rPr>
                  <a:t>Hypoxia Volume (km</a:t>
                </a:r>
                <a:r>
                  <a:rPr lang="en-US" baseline="30000" dirty="0">
                    <a:solidFill>
                      <a:schemeClr val="tx1"/>
                    </a:solidFill>
                  </a:rPr>
                  <a:t>3</a:t>
                </a:r>
                <a:r>
                  <a:rPr lang="en-US" dirty="0">
                    <a:solidFill>
                      <a:schemeClr val="tx1"/>
                    </a:solidFill>
                  </a:rPr>
                  <a:t>)</a:t>
                </a:r>
              </a:p>
            </c:rich>
          </c:tx>
          <c:layout>
            <c:manualLayout>
              <c:xMode val="edge"/>
              <c:yMode val="edge"/>
              <c:x val="6.8782294885997878E-3"/>
              <c:y val="0.27966398378051283"/>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crossAx val="674661128"/>
        <c:crosses val="autoZero"/>
        <c:crossBetween val="between"/>
        <c:majorUnit val="1"/>
        <c:minorUnit val="0.5"/>
      </c:valAx>
      <c:spPr>
        <a:noFill/>
        <a:ln>
          <a:solidFill>
            <a:schemeClr val="tx1"/>
          </a:solidFill>
        </a:ln>
        <a:effectLst/>
      </c:spPr>
    </c:plotArea>
    <c:legend>
      <c:legendPos val="b"/>
      <c:layout>
        <c:manualLayout>
          <c:xMode val="edge"/>
          <c:yMode val="edge"/>
          <c:x val="8.7145532802456571E-2"/>
          <c:y val="5.2037705952404888E-2"/>
          <c:w val="0.38437909399611941"/>
          <c:h val="7.415702937587515E-2"/>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b="1"/>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46847601496624E-2"/>
          <c:y val="5.0925925925925923E-2"/>
          <c:w val="0.87764724223301871"/>
          <c:h val="0.67311205890930303"/>
        </c:manualLayout>
      </c:layout>
      <c:barChart>
        <c:barDir val="col"/>
        <c:grouping val="stacked"/>
        <c:varyColors val="0"/>
        <c:ser>
          <c:idx val="0"/>
          <c:order val="0"/>
          <c:tx>
            <c:strRef>
              <c:f>'20191001'!$X$21</c:f>
              <c:strCache>
                <c:ptCount val="1"/>
                <c:pt idx="0">
                  <c:v>Ammonia</c:v>
                </c:pt>
              </c:strCache>
            </c:strRef>
          </c:tx>
          <c:spPr>
            <a:pattFill prst="ltUpDiag">
              <a:fgClr>
                <a:schemeClr val="tx1"/>
              </a:fgClr>
              <a:bgClr>
                <a:schemeClr val="bg1"/>
              </a:bgClr>
            </a:pattFill>
            <a:ln>
              <a:noFill/>
            </a:ln>
            <a:effectLst/>
          </c:spPr>
          <c:invertIfNegative val="0"/>
          <c:cat>
            <c:multiLvlStrRef>
              <c:f>'20191001'!$V$22:$W$23</c:f>
              <c:multiLvlStrCache>
                <c:ptCount val="2"/>
                <c:lvl>
                  <c:pt idx="0">
                    <c:v>xyz</c:v>
                  </c:pt>
                  <c:pt idx="1">
                    <c:v>xyz</c:v>
                  </c:pt>
                </c:lvl>
                <c:lvl>
                  <c:pt idx="0">
                    <c:v>2025</c:v>
                  </c:pt>
                  <c:pt idx="1">
                    <c:v>2050</c:v>
                  </c:pt>
                </c:lvl>
              </c:multiLvlStrCache>
            </c:multiLvlStrRef>
          </c:cat>
          <c:val>
            <c:numRef>
              <c:f>'20191001'!$X$22:$X$23</c:f>
              <c:numCache>
                <c:formatCode>0.00%</c:formatCode>
                <c:ptCount val="2"/>
                <c:pt idx="0">
                  <c:v>1.186320035250651E-3</c:v>
                </c:pt>
                <c:pt idx="1">
                  <c:v>7.3528466421299062E-3</c:v>
                </c:pt>
              </c:numCache>
            </c:numRef>
          </c:val>
          <c:extLst>
            <c:ext xmlns:c16="http://schemas.microsoft.com/office/drawing/2014/chart" uri="{C3380CC4-5D6E-409C-BE32-E72D297353CC}">
              <c16:uniqueId val="{00000000-99A7-6A4F-8086-A8886D7D874C}"/>
            </c:ext>
          </c:extLst>
        </c:ser>
        <c:ser>
          <c:idx val="1"/>
          <c:order val="1"/>
          <c:tx>
            <c:strRef>
              <c:f>'20191001'!$Y$21</c:f>
              <c:strCache>
                <c:ptCount val="1"/>
                <c:pt idx="0">
                  <c:v>Nitrate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Helvetica"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'20191001'!$V$22:$W$23</c:f>
              <c:multiLvlStrCache>
                <c:ptCount val="2"/>
                <c:lvl>
                  <c:pt idx="0">
                    <c:v>xyz</c:v>
                  </c:pt>
                  <c:pt idx="1">
                    <c:v>xyz</c:v>
                  </c:pt>
                </c:lvl>
                <c:lvl>
                  <c:pt idx="0">
                    <c:v>2025</c:v>
                  </c:pt>
                  <c:pt idx="1">
                    <c:v>2050</c:v>
                  </c:pt>
                </c:lvl>
              </c:multiLvlStrCache>
            </c:multiLvlStrRef>
          </c:cat>
          <c:val>
            <c:numRef>
              <c:f>'20191001'!$Y$22:$Y$23</c:f>
              <c:numCache>
                <c:formatCode>0.00%</c:formatCode>
                <c:ptCount val="2"/>
                <c:pt idx="0">
                  <c:v>1.5934089695144947E-2</c:v>
                </c:pt>
                <c:pt idx="1">
                  <c:v>3.7188503331630769E-2</c:v>
                </c:pt>
              </c:numCache>
            </c:numRef>
          </c:val>
          <c:extLst>
            <c:ext xmlns:c16="http://schemas.microsoft.com/office/drawing/2014/chart" uri="{C3380CC4-5D6E-409C-BE32-E72D297353CC}">
              <c16:uniqueId val="{00000001-99A7-6A4F-8086-A8886D7D874C}"/>
            </c:ext>
          </c:extLst>
        </c:ser>
        <c:ser>
          <c:idx val="2"/>
          <c:order val="2"/>
          <c:tx>
            <c:strRef>
              <c:f>'20191001'!$Z$21</c:f>
              <c:strCache>
                <c:ptCount val="1"/>
                <c:pt idx="0">
                  <c:v>Organic Nitrogen</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Helvetica"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'20191001'!$V$22:$W$23</c:f>
              <c:multiLvlStrCache>
                <c:ptCount val="2"/>
                <c:lvl>
                  <c:pt idx="0">
                    <c:v>xyz</c:v>
                  </c:pt>
                  <c:pt idx="1">
                    <c:v>xyz</c:v>
                  </c:pt>
                </c:lvl>
                <c:lvl>
                  <c:pt idx="0">
                    <c:v>2025</c:v>
                  </c:pt>
                  <c:pt idx="1">
                    <c:v>2050</c:v>
                  </c:pt>
                </c:lvl>
              </c:multiLvlStrCache>
            </c:multiLvlStrRef>
          </c:cat>
          <c:val>
            <c:numRef>
              <c:f>'20191001'!$Z$22:$Z$23</c:f>
              <c:numCache>
                <c:formatCode>0.00%</c:formatCode>
                <c:ptCount val="2"/>
                <c:pt idx="0">
                  <c:v>8.9564240690894192E-3</c:v>
                </c:pt>
                <c:pt idx="1">
                  <c:v>6.3572728430890152E-2</c:v>
                </c:pt>
              </c:numCache>
            </c:numRef>
          </c:val>
          <c:extLst>
            <c:ext xmlns:c16="http://schemas.microsoft.com/office/drawing/2014/chart" uri="{C3380CC4-5D6E-409C-BE32-E72D297353CC}">
              <c16:uniqueId val="{00000002-99A7-6A4F-8086-A8886D7D874C}"/>
            </c:ext>
          </c:extLst>
        </c:ser>
        <c:dLbls>
          <c:showLegendKey val="0"/>
          <c:showVal val="0"/>
          <c:showCatName val="0"/>
          <c:showSerName val="0"/>
          <c:showPercent val="0"/>
          <c:showBubbleSize val="0"/>
        </c:dLbls>
        <c:gapWidth val="150"/>
        <c:overlap val="100"/>
        <c:axId val="995445711"/>
        <c:axId val="995447343"/>
      </c:barChart>
      <c:catAx>
        <c:axId val="995445711"/>
        <c:scaling>
          <c:orientation val="minMax"/>
        </c:scaling>
        <c:delete val="1"/>
        <c:axPos val="b"/>
        <c:numFmt formatCode="General" sourceLinked="1"/>
        <c:majorTickMark val="none"/>
        <c:minorTickMark val="none"/>
        <c:tickLblPos val="nextTo"/>
        <c:crossAx val="995447343"/>
        <c:crosses val="autoZero"/>
        <c:auto val="1"/>
        <c:lblAlgn val="ctr"/>
        <c:lblOffset val="100"/>
        <c:noMultiLvlLbl val="0"/>
      </c:catAx>
      <c:valAx>
        <c:axId val="99544734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995445711"/>
        <c:crosses val="autoZero"/>
        <c:crossBetween val="between"/>
        <c:majorUnit val="3.0000000000000006E-2"/>
      </c:valAx>
      <c:spPr>
        <a:noFill/>
        <a:ln>
          <a:noFill/>
        </a:ln>
        <a:effectLst/>
      </c:spPr>
    </c:plotArea>
    <c:legend>
      <c:legendPos val="b"/>
      <c:layout>
        <c:manualLayout>
          <c:xMode val="edge"/>
          <c:yMode val="edge"/>
          <c:x val="9.9830271216097999E-2"/>
          <c:y val="7.0022601341498972E-2"/>
          <c:w val="0.39271513933098795"/>
          <c:h val="0.24016258384368622"/>
        </c:manualLayout>
      </c:layout>
      <c:overlay val="0"/>
      <c:spPr>
        <a:noFill/>
        <a:ln>
          <a:solidFill>
            <a:schemeClr val="tx1">
              <a:lumMod val="50000"/>
              <a:lumOff val="50000"/>
            </a:schemeClr>
          </a:solidFill>
        </a:ln>
        <a:effectLst/>
      </c:spPr>
      <c:txPr>
        <a:bodyPr rot="0" spcFirstLastPara="1" vertOverflow="ellipsis" vert="horz" wrap="square" anchor="ctr" anchorCtr="1"/>
        <a:lstStyle/>
        <a:p>
          <a:pPr>
            <a:defRPr sz="1300" b="0" i="0" u="none" strike="noStrike" kern="1200" baseline="0">
              <a:solidFill>
                <a:schemeClr val="tx1"/>
              </a:solidFill>
              <a:latin typeface="Helvetica"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46847601496624E-2"/>
          <c:y val="5.0925925925925923E-2"/>
          <c:w val="0.87764724223301871"/>
          <c:h val="0.67311205890930303"/>
        </c:manualLayout>
      </c:layout>
      <c:barChart>
        <c:barDir val="col"/>
        <c:grouping val="stacked"/>
        <c:varyColors val="0"/>
        <c:ser>
          <c:idx val="0"/>
          <c:order val="0"/>
          <c:tx>
            <c:strRef>
              <c:f>'20191001'!$X$21</c:f>
              <c:strCache>
                <c:ptCount val="1"/>
                <c:pt idx="0">
                  <c:v>Ammonia</c:v>
                </c:pt>
              </c:strCache>
            </c:strRef>
          </c:tx>
          <c:spPr>
            <a:solidFill>
              <a:schemeClr val="tx1"/>
            </a:solidFill>
            <a:ln>
              <a:noFill/>
            </a:ln>
            <a:effectLst/>
          </c:spPr>
          <c:invertIfNegative val="0"/>
          <c:cat>
            <c:multiLvlStrRef>
              <c:f>'20191001'!$V$22:$W$23</c:f>
              <c:multiLvlStrCache>
                <c:ptCount val="2"/>
                <c:lvl>
                  <c:pt idx="0">
                    <c:v>xyz</c:v>
                  </c:pt>
                  <c:pt idx="1">
                    <c:v>xyz</c:v>
                  </c:pt>
                </c:lvl>
                <c:lvl>
                  <c:pt idx="0">
                    <c:v>2025</c:v>
                  </c:pt>
                  <c:pt idx="1">
                    <c:v>2050</c:v>
                  </c:pt>
                </c:lvl>
              </c:multiLvlStrCache>
            </c:multiLvlStrRef>
          </c:cat>
          <c:val>
            <c:numRef>
              <c:f>'20191001'!$X$22:$X$23</c:f>
              <c:numCache>
                <c:formatCode>0.00%</c:formatCode>
                <c:ptCount val="2"/>
                <c:pt idx="0">
                  <c:v>1.186320035250651E-3</c:v>
                </c:pt>
                <c:pt idx="1">
                  <c:v>7.3528466421299062E-3</c:v>
                </c:pt>
              </c:numCache>
            </c:numRef>
          </c:val>
          <c:extLst>
            <c:ext xmlns:c16="http://schemas.microsoft.com/office/drawing/2014/chart" uri="{C3380CC4-5D6E-409C-BE32-E72D297353CC}">
              <c16:uniqueId val="{00000000-C660-F748-8D7C-5805AFFED873}"/>
            </c:ext>
          </c:extLst>
        </c:ser>
        <c:ser>
          <c:idx val="1"/>
          <c:order val="1"/>
          <c:tx>
            <c:strRef>
              <c:f>'20191001'!$Y$21</c:f>
              <c:strCache>
                <c:ptCount val="1"/>
                <c:pt idx="0">
                  <c:v>Nitrate</c:v>
                </c:pt>
              </c:strCache>
            </c:strRef>
          </c:tx>
          <c:spPr>
            <a:solidFill>
              <a:schemeClr val="tx1"/>
            </a:solidFill>
            <a:ln>
              <a:noFill/>
            </a:ln>
            <a:effectLst/>
          </c:spPr>
          <c:invertIfNegative val="0"/>
          <c:cat>
            <c:multiLvlStrRef>
              <c:f>'20191001'!$V$22:$W$23</c:f>
              <c:multiLvlStrCache>
                <c:ptCount val="2"/>
                <c:lvl>
                  <c:pt idx="0">
                    <c:v>xyz</c:v>
                  </c:pt>
                  <c:pt idx="1">
                    <c:v>xyz</c:v>
                  </c:pt>
                </c:lvl>
                <c:lvl>
                  <c:pt idx="0">
                    <c:v>2025</c:v>
                  </c:pt>
                  <c:pt idx="1">
                    <c:v>2050</c:v>
                  </c:pt>
                </c:lvl>
              </c:multiLvlStrCache>
            </c:multiLvlStrRef>
          </c:cat>
          <c:val>
            <c:numRef>
              <c:f>'20191001'!$Y$22:$Y$23</c:f>
              <c:numCache>
                <c:formatCode>0.00%</c:formatCode>
                <c:ptCount val="2"/>
                <c:pt idx="0">
                  <c:v>1.5934089695144947E-2</c:v>
                </c:pt>
                <c:pt idx="1">
                  <c:v>3.7188503331630769E-2</c:v>
                </c:pt>
              </c:numCache>
            </c:numRef>
          </c:val>
          <c:extLst>
            <c:ext xmlns:c16="http://schemas.microsoft.com/office/drawing/2014/chart" uri="{C3380CC4-5D6E-409C-BE32-E72D297353CC}">
              <c16:uniqueId val="{00000001-C660-F748-8D7C-5805AFFED873}"/>
            </c:ext>
          </c:extLst>
        </c:ser>
        <c:ser>
          <c:idx val="2"/>
          <c:order val="2"/>
          <c:tx>
            <c:strRef>
              <c:f>'20191001'!$Z$21</c:f>
              <c:strCache>
                <c:ptCount val="1"/>
                <c:pt idx="0">
                  <c:v>Organic Nitrogen</c:v>
                </c:pt>
              </c:strCache>
            </c:strRef>
          </c:tx>
          <c:spPr>
            <a:solidFill>
              <a:schemeClr val="tx1"/>
            </a:solidFill>
            <a:ln>
              <a:noFill/>
            </a:ln>
            <a:effectLst/>
          </c:spPr>
          <c:invertIfNegative val="0"/>
          <c:cat>
            <c:multiLvlStrRef>
              <c:f>'20191001'!$V$22:$W$23</c:f>
              <c:multiLvlStrCache>
                <c:ptCount val="2"/>
                <c:lvl>
                  <c:pt idx="0">
                    <c:v>xyz</c:v>
                  </c:pt>
                  <c:pt idx="1">
                    <c:v>xyz</c:v>
                  </c:pt>
                </c:lvl>
                <c:lvl>
                  <c:pt idx="0">
                    <c:v>2025</c:v>
                  </c:pt>
                  <c:pt idx="1">
                    <c:v>2050</c:v>
                  </c:pt>
                </c:lvl>
              </c:multiLvlStrCache>
            </c:multiLvlStrRef>
          </c:cat>
          <c:val>
            <c:numRef>
              <c:f>'20191001'!$Z$22:$Z$23</c:f>
              <c:numCache>
                <c:formatCode>0.00%</c:formatCode>
                <c:ptCount val="2"/>
                <c:pt idx="0">
                  <c:v>8.9564240690894192E-3</c:v>
                </c:pt>
                <c:pt idx="1">
                  <c:v>6.3572728430890152E-2</c:v>
                </c:pt>
              </c:numCache>
            </c:numRef>
          </c:val>
          <c:extLst>
            <c:ext xmlns:c16="http://schemas.microsoft.com/office/drawing/2014/chart" uri="{C3380CC4-5D6E-409C-BE32-E72D297353CC}">
              <c16:uniqueId val="{00000002-C660-F748-8D7C-5805AFFED873}"/>
            </c:ext>
          </c:extLst>
        </c:ser>
        <c:dLbls>
          <c:showLegendKey val="0"/>
          <c:showVal val="0"/>
          <c:showCatName val="0"/>
          <c:showSerName val="0"/>
          <c:showPercent val="0"/>
          <c:showBubbleSize val="0"/>
        </c:dLbls>
        <c:gapWidth val="150"/>
        <c:overlap val="100"/>
        <c:axId val="995445711"/>
        <c:axId val="995447343"/>
      </c:barChart>
      <c:catAx>
        <c:axId val="995445711"/>
        <c:scaling>
          <c:orientation val="minMax"/>
        </c:scaling>
        <c:delete val="1"/>
        <c:axPos val="b"/>
        <c:numFmt formatCode="General" sourceLinked="1"/>
        <c:majorTickMark val="none"/>
        <c:minorTickMark val="none"/>
        <c:tickLblPos val="nextTo"/>
        <c:crossAx val="995447343"/>
        <c:crosses val="autoZero"/>
        <c:auto val="1"/>
        <c:lblAlgn val="ctr"/>
        <c:lblOffset val="100"/>
        <c:noMultiLvlLbl val="0"/>
      </c:catAx>
      <c:valAx>
        <c:axId val="99544734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995445711"/>
        <c:crosses val="autoZero"/>
        <c:crossBetween val="between"/>
        <c:majorUnit val="3.0000000000000006E-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46847601496624E-2"/>
          <c:y val="5.0925925925925923E-2"/>
          <c:w val="0.87764724223301871"/>
          <c:h val="0.66209317585301841"/>
        </c:manualLayout>
      </c:layout>
      <c:barChart>
        <c:barDir val="col"/>
        <c:grouping val="stacked"/>
        <c:varyColors val="0"/>
        <c:ser>
          <c:idx val="0"/>
          <c:order val="0"/>
          <c:tx>
            <c:strRef>
              <c:f>'20191001'!$AB$21</c:f>
              <c:strCache>
                <c:ptCount val="1"/>
                <c:pt idx="0">
                  <c:v>Dissolved Inorganic</c:v>
                </c:pt>
              </c:strCache>
            </c:strRef>
          </c:tx>
          <c:spPr>
            <a:solidFill>
              <a:schemeClr val="tx1"/>
            </a:solidFill>
            <a:ln>
              <a:noFill/>
            </a:ln>
            <a:effectLst/>
          </c:spPr>
          <c:invertIfNegative val="0"/>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'20191001'!$AB$22:$AB$23</c:f>
              <c:numCache>
                <c:formatCode>0.00%</c:formatCode>
                <c:ptCount val="2"/>
                <c:pt idx="0">
                  <c:v>7.4953590652924824E-3</c:v>
                </c:pt>
                <c:pt idx="1">
                  <c:v>3.0482124915997437E-2</c:v>
                </c:pt>
              </c:numCache>
            </c:numRef>
          </c:val>
          <c:extLst>
            <c:ext xmlns:c16="http://schemas.microsoft.com/office/drawing/2014/chart" uri="{C3380CC4-5D6E-409C-BE32-E72D297353CC}">
              <c16:uniqueId val="{00000000-36BD-3F42-9A32-04A6E602E8EE}"/>
            </c:ext>
          </c:extLst>
        </c:ser>
        <c:ser>
          <c:idx val="1"/>
          <c:order val="1"/>
          <c:tx>
            <c:strRef>
              <c:f>'20191001'!$AC$21</c:f>
              <c:strCache>
                <c:ptCount val="1"/>
                <c:pt idx="0">
                  <c:v>Particulate Inorganic</c:v>
                </c:pt>
              </c:strCache>
            </c:strRef>
          </c:tx>
          <c:spPr>
            <a:solidFill>
              <a:schemeClr val="tx1"/>
            </a:solidFill>
            <a:ln>
              <a:noFill/>
            </a:ln>
            <a:effectLst/>
          </c:spPr>
          <c:invertIfNegative val="0"/>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'20191001'!$AC$22:$AC$23</c:f>
              <c:numCache>
                <c:formatCode>0.00%</c:formatCode>
                <c:ptCount val="2"/>
                <c:pt idx="0">
                  <c:v>2.5267311185484351E-2</c:v>
                </c:pt>
                <c:pt idx="1">
                  <c:v>0.14053548734804683</c:v>
                </c:pt>
              </c:numCache>
            </c:numRef>
          </c:val>
          <c:extLst>
            <c:ext xmlns:c16="http://schemas.microsoft.com/office/drawing/2014/chart" uri="{C3380CC4-5D6E-409C-BE32-E72D297353CC}">
              <c16:uniqueId val="{00000001-36BD-3F42-9A32-04A6E602E8EE}"/>
            </c:ext>
          </c:extLst>
        </c:ser>
        <c:ser>
          <c:idx val="2"/>
          <c:order val="2"/>
          <c:tx>
            <c:strRef>
              <c:f>'20191001'!$AD$21</c:f>
              <c:strCache>
                <c:ptCount val="1"/>
                <c:pt idx="0">
                  <c:v>Organic Phosphorus</c:v>
                </c:pt>
              </c:strCache>
            </c:strRef>
          </c:tx>
          <c:spPr>
            <a:solidFill>
              <a:schemeClr val="tx1"/>
            </a:solidFill>
            <a:ln>
              <a:noFill/>
            </a:ln>
            <a:effectLst/>
          </c:spPr>
          <c:invertIfNegative val="0"/>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'20191001'!$AD$22:$AD$23</c:f>
              <c:numCache>
                <c:formatCode>0.00%</c:formatCode>
                <c:ptCount val="2"/>
                <c:pt idx="0">
                  <c:v>1.2565455476968357E-2</c:v>
                </c:pt>
                <c:pt idx="1">
                  <c:v>9.5463527908818152E-2</c:v>
                </c:pt>
              </c:numCache>
            </c:numRef>
          </c:val>
          <c:extLst>
            <c:ext xmlns:c16="http://schemas.microsoft.com/office/drawing/2014/chart" uri="{C3380CC4-5D6E-409C-BE32-E72D297353CC}">
              <c16:uniqueId val="{00000002-36BD-3F42-9A32-04A6E602E8EE}"/>
            </c:ext>
          </c:extLst>
        </c:ser>
        <c:dLbls>
          <c:showLegendKey val="0"/>
          <c:showVal val="0"/>
          <c:showCatName val="0"/>
          <c:showSerName val="0"/>
          <c:showPercent val="0"/>
          <c:showBubbleSize val="0"/>
        </c:dLbls>
        <c:gapWidth val="150"/>
        <c:overlap val="100"/>
        <c:axId val="995445711"/>
        <c:axId val="995447343"/>
      </c:barChart>
      <c:catAx>
        <c:axId val="995445711"/>
        <c:scaling>
          <c:orientation val="minMax"/>
        </c:scaling>
        <c:delete val="1"/>
        <c:axPos val="b"/>
        <c:numFmt formatCode="General" sourceLinked="1"/>
        <c:majorTickMark val="none"/>
        <c:minorTickMark val="none"/>
        <c:tickLblPos val="nextTo"/>
        <c:crossAx val="995447343"/>
        <c:crosses val="autoZero"/>
        <c:auto val="1"/>
        <c:lblAlgn val="ctr"/>
        <c:lblOffset val="100"/>
        <c:noMultiLvlLbl val="0"/>
      </c:catAx>
      <c:valAx>
        <c:axId val="99544734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995445711"/>
        <c:crosses val="autoZero"/>
        <c:crossBetween val="between"/>
        <c:majorUnit val="7.0000000000000007E-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46847601496624E-2"/>
          <c:y val="5.0925925925925923E-2"/>
          <c:w val="0.87764724223301871"/>
          <c:h val="0.66209317585301841"/>
        </c:manualLayout>
      </c:layout>
      <c:barChart>
        <c:barDir val="col"/>
        <c:grouping val="stacked"/>
        <c:varyColors val="0"/>
        <c:ser>
          <c:idx val="0"/>
          <c:order val="0"/>
          <c:tx>
            <c:strRef>
              <c:f>'20191001'!$AB$21</c:f>
              <c:strCache>
                <c:ptCount val="1"/>
                <c:pt idx="0">
                  <c:v>Dissolved Inorganic</c:v>
                </c:pt>
              </c:strCache>
            </c:strRef>
          </c:tx>
          <c:spPr>
            <a:pattFill prst="ltUpDiag">
              <a:fgClr>
                <a:schemeClr val="tx1"/>
              </a:fgClr>
              <a:bgClr>
                <a:schemeClr val="bg1"/>
              </a:bgClr>
            </a:pattFill>
            <a:ln>
              <a:noFill/>
            </a:ln>
            <a:effectLst/>
          </c:spPr>
          <c:invertIfNegative val="0"/>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'20191001'!$AB$22:$AB$23</c:f>
              <c:numCache>
                <c:formatCode>0.00%</c:formatCode>
                <c:ptCount val="2"/>
                <c:pt idx="0">
                  <c:v>7.4953590652924824E-3</c:v>
                </c:pt>
                <c:pt idx="1">
                  <c:v>3.0482124915997437E-2</c:v>
                </c:pt>
              </c:numCache>
            </c:numRef>
          </c:val>
          <c:extLst>
            <c:ext xmlns:c16="http://schemas.microsoft.com/office/drawing/2014/chart" uri="{C3380CC4-5D6E-409C-BE32-E72D297353CC}">
              <c16:uniqueId val="{00000000-DFC9-6742-AFEC-6D187A45A162}"/>
            </c:ext>
          </c:extLst>
        </c:ser>
        <c:ser>
          <c:idx val="1"/>
          <c:order val="1"/>
          <c:tx>
            <c:strRef>
              <c:f>'20191001'!$AC$21</c:f>
              <c:strCache>
                <c:ptCount val="1"/>
                <c:pt idx="0">
                  <c:v>Particulate Inorganic</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Helvetica"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'20191001'!$AC$22:$AC$23</c:f>
              <c:numCache>
                <c:formatCode>0.00%</c:formatCode>
                <c:ptCount val="2"/>
                <c:pt idx="0">
                  <c:v>2.5267311185484351E-2</c:v>
                </c:pt>
                <c:pt idx="1">
                  <c:v>0.14053548734804683</c:v>
                </c:pt>
              </c:numCache>
            </c:numRef>
          </c:val>
          <c:extLst>
            <c:ext xmlns:c16="http://schemas.microsoft.com/office/drawing/2014/chart" uri="{C3380CC4-5D6E-409C-BE32-E72D297353CC}">
              <c16:uniqueId val="{00000001-DFC9-6742-AFEC-6D187A45A162}"/>
            </c:ext>
          </c:extLst>
        </c:ser>
        <c:ser>
          <c:idx val="2"/>
          <c:order val="2"/>
          <c:tx>
            <c:strRef>
              <c:f>'20191001'!$AD$21</c:f>
              <c:strCache>
                <c:ptCount val="1"/>
                <c:pt idx="0">
                  <c:v>Organic Phosphorus</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Helvetica"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('20191001'!$V$22:$W$23,'20191001'!$AB$22:$AD$23)</c:f>
              <c:multiLvlStrCache>
                <c:ptCount val="4"/>
                <c:lvl>
                  <c:pt idx="0">
                    <c:v>xyz</c:v>
                  </c:pt>
                  <c:pt idx="1">
                    <c:v>xyz</c:v>
                  </c:pt>
                  <c:pt idx="2">
                    <c:v>1.26%</c:v>
                  </c:pt>
                  <c:pt idx="3">
                    <c:v>9.55%</c:v>
                  </c:pt>
                </c:lvl>
                <c:lvl>
                  <c:pt idx="0">
                    <c:v>2025</c:v>
                  </c:pt>
                  <c:pt idx="1">
                    <c:v>2050</c:v>
                  </c:pt>
                  <c:pt idx="2">
                    <c:v>2.53%</c:v>
                  </c:pt>
                  <c:pt idx="3">
                    <c:v>14.05%</c:v>
                  </c:pt>
                </c:lvl>
                <c:lvl>
                  <c:pt idx="2">
                    <c:v>0.75%</c:v>
                  </c:pt>
                  <c:pt idx="3">
                    <c:v>3.05%</c:v>
                  </c:pt>
                </c:lvl>
              </c:multiLvlStrCache>
            </c:multiLvlStrRef>
          </c:cat>
          <c:val>
            <c:numRef>
              <c:f>'20191001'!$AD$22:$AD$23</c:f>
              <c:numCache>
                <c:formatCode>0.00%</c:formatCode>
                <c:ptCount val="2"/>
                <c:pt idx="0">
                  <c:v>1.2565455476968357E-2</c:v>
                </c:pt>
                <c:pt idx="1">
                  <c:v>9.5463527908818152E-2</c:v>
                </c:pt>
              </c:numCache>
            </c:numRef>
          </c:val>
          <c:extLst>
            <c:ext xmlns:c16="http://schemas.microsoft.com/office/drawing/2014/chart" uri="{C3380CC4-5D6E-409C-BE32-E72D297353CC}">
              <c16:uniqueId val="{00000002-DFC9-6742-AFEC-6D187A45A162}"/>
            </c:ext>
          </c:extLst>
        </c:ser>
        <c:dLbls>
          <c:showLegendKey val="0"/>
          <c:showVal val="0"/>
          <c:showCatName val="0"/>
          <c:showSerName val="0"/>
          <c:showPercent val="0"/>
          <c:showBubbleSize val="0"/>
        </c:dLbls>
        <c:gapWidth val="150"/>
        <c:overlap val="100"/>
        <c:axId val="995445711"/>
        <c:axId val="995447343"/>
      </c:barChart>
      <c:catAx>
        <c:axId val="995445711"/>
        <c:scaling>
          <c:orientation val="minMax"/>
        </c:scaling>
        <c:delete val="1"/>
        <c:axPos val="b"/>
        <c:numFmt formatCode="General" sourceLinked="1"/>
        <c:majorTickMark val="none"/>
        <c:minorTickMark val="none"/>
        <c:tickLblPos val="nextTo"/>
        <c:crossAx val="995447343"/>
        <c:crosses val="autoZero"/>
        <c:auto val="1"/>
        <c:lblAlgn val="ctr"/>
        <c:lblOffset val="100"/>
        <c:noMultiLvlLbl val="0"/>
      </c:catAx>
      <c:valAx>
        <c:axId val="995447343"/>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crossAx val="995445711"/>
        <c:crosses val="autoZero"/>
        <c:crossBetween val="between"/>
        <c:majorUnit val="7.0000000000000007E-2"/>
      </c:valAx>
      <c:spPr>
        <a:noFill/>
        <a:ln>
          <a:noFill/>
        </a:ln>
        <a:effectLst/>
      </c:spPr>
    </c:plotArea>
    <c:legend>
      <c:legendPos val="b"/>
      <c:layout>
        <c:manualLayout>
          <c:xMode val="edge"/>
          <c:yMode val="edge"/>
          <c:x val="9.4583454845922052E-2"/>
          <c:y val="6.5392971711869349E-2"/>
          <c:w val="0.42380260978016043"/>
          <c:h val="0.27719962088072325"/>
        </c:manualLayout>
      </c:layout>
      <c:overlay val="0"/>
      <c:spPr>
        <a:noFill/>
        <a:ln>
          <a:solidFill>
            <a:schemeClr val="tx1">
              <a:lumMod val="50000"/>
              <a:lumOff val="50000"/>
            </a:schemeClr>
          </a:solidFill>
        </a:ln>
        <a:effectLst/>
      </c:spPr>
      <c:txPr>
        <a:bodyPr rot="0" spcFirstLastPara="1" vertOverflow="ellipsis" vert="horz" wrap="square" anchor="ctr" anchorCtr="1"/>
        <a:lstStyle/>
        <a:p>
          <a:pPr>
            <a:defRPr sz="1300" b="0" i="0" u="none" strike="noStrike" kern="1200" baseline="0">
              <a:solidFill>
                <a:schemeClr val="tx1"/>
              </a:solidFill>
              <a:latin typeface="Helvetica" pitchFamily="2"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Helvetica" pitchFamily="2" charset="0"/>
                <a:ea typeface="+mn-ea"/>
                <a:cs typeface="+mn-cs"/>
              </a:defRPr>
            </a:pPr>
            <a:r>
              <a:rPr lang="en-US" dirty="0"/>
              <a:t>Marginal Differences in </a:t>
            </a:r>
            <a:r>
              <a:rPr lang="en-US" b="1" dirty="0"/>
              <a:t>Freshwater</a:t>
            </a:r>
            <a:r>
              <a:rPr lang="en-US" dirty="0"/>
              <a:t> Delivery</a:t>
            </a:r>
          </a:p>
        </c:rich>
      </c:tx>
      <c:overlay val="0"/>
      <c:spPr>
        <a:noFill/>
        <a:ln>
          <a:noFill/>
        </a:ln>
        <a:effectLst/>
      </c:spPr>
    </c:title>
    <c:autoTitleDeleted val="0"/>
    <c:plotArea>
      <c:layout>
        <c:manualLayout>
          <c:layoutTarget val="inner"/>
          <c:xMode val="edge"/>
          <c:yMode val="edge"/>
          <c:x val="8.5240052640133387E-2"/>
          <c:y val="0.15702206454559603"/>
          <c:w val="0.88424107852852307"/>
          <c:h val="0.69057416692485474"/>
        </c:manualLayout>
      </c:layout>
      <c:barChart>
        <c:barDir val="col"/>
        <c:grouping val="clustered"/>
        <c:varyColors val="0"/>
        <c:ser>
          <c:idx val="2"/>
          <c:order val="0"/>
          <c:tx>
            <c:v>Climate Change</c:v>
          </c:tx>
          <c:spPr>
            <a:solidFill>
              <a:schemeClr val="tx1">
                <a:lumMod val="50000"/>
                <a:lumOff val="50000"/>
              </a:schemeClr>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'20191001'!$P$22:$P$25</c:f>
              <c:numCache>
                <c:formatCode>0.00%</c:formatCode>
                <c:ptCount val="4"/>
                <c:pt idx="0">
                  <c:v>2.380678361803934E-2</c:v>
                </c:pt>
                <c:pt idx="1">
                  <c:v>3.6912728032863606E-2</c:v>
                </c:pt>
                <c:pt idx="2">
                  <c:v>4.4830315599597048E-2</c:v>
                </c:pt>
                <c:pt idx="3">
                  <c:v>6.2109963101364407E-2</c:v>
                </c:pt>
              </c:numCache>
            </c:numRef>
          </c:val>
          <c:extLst>
            <c:ext xmlns:c16="http://schemas.microsoft.com/office/drawing/2014/chart" uri="{C3380CC4-5D6E-409C-BE32-E72D297353CC}">
              <c16:uniqueId val="{00000000-88B9-7B44-9686-A6D581955B82}"/>
            </c:ext>
          </c:extLst>
        </c:ser>
        <c:ser>
          <c:idx val="3"/>
          <c:order val="1"/>
          <c:tx>
            <c:v>Climate and Landuse Change</c:v>
          </c:tx>
          <c:spPr>
            <a:solidFill>
              <a:schemeClr val="tx1"/>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'20191001'!$P$27:$P$30</c:f>
              <c:numCache>
                <c:formatCode>0.00%</c:formatCode>
                <c:ptCount val="4"/>
                <c:pt idx="0">
                  <c:v>2.380678361803934E-2</c:v>
                </c:pt>
                <c:pt idx="1">
                  <c:v>3.888566590176179E-2</c:v>
                </c:pt>
                <c:pt idx="2">
                  <c:v>4.848259939261701E-2</c:v>
                </c:pt>
                <c:pt idx="3">
                  <c:v>6.7476823851879253E-2</c:v>
                </c:pt>
              </c:numCache>
            </c:numRef>
          </c:val>
          <c:extLst>
            <c:ext xmlns:c16="http://schemas.microsoft.com/office/drawing/2014/chart" uri="{C3380CC4-5D6E-409C-BE32-E72D297353CC}">
              <c16:uniqueId val="{00000001-88B9-7B44-9686-A6D581955B82}"/>
            </c:ext>
          </c:extLst>
        </c:ser>
        <c:dLbls>
          <c:showLegendKey val="0"/>
          <c:showVal val="0"/>
          <c:showCatName val="0"/>
          <c:showSerName val="0"/>
          <c:showPercent val="0"/>
          <c:showBubbleSize val="0"/>
        </c:dLbls>
        <c:gapWidth val="150"/>
        <c:axId val="1614244080"/>
        <c:axId val="1614245760"/>
      </c:barChart>
      <c:catAx>
        <c:axId val="161424408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14245760"/>
        <c:crosses val="autoZero"/>
        <c:auto val="1"/>
        <c:lblAlgn val="ctr"/>
        <c:lblOffset val="100"/>
        <c:noMultiLvlLbl val="0"/>
      </c:catAx>
      <c:valAx>
        <c:axId val="16142457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Helvetica" pitchFamily="2" charset="0"/>
                <a:ea typeface="+mn-ea"/>
                <a:cs typeface="+mn-cs"/>
              </a:defRPr>
            </a:pPr>
            <a:endParaRPr lang="en-US"/>
          </a:p>
        </c:txPr>
        <c:crossAx val="1614244080"/>
        <c:crosses val="autoZero"/>
        <c:crossBetween val="between"/>
      </c:valAx>
    </c:plotArea>
    <c:plotVisOnly val="1"/>
    <c:dispBlanksAs val="gap"/>
    <c:showDLblsOverMax val="0"/>
    <c:extLst/>
  </c:chart>
  <c:txPr>
    <a:bodyPr/>
    <a:lstStyle/>
    <a:p>
      <a:pPr>
        <a:defRPr>
          <a:solidFill>
            <a:schemeClr val="tx1"/>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Helvetica" pitchFamily="2" charset="0"/>
                <a:ea typeface="+mn-ea"/>
                <a:cs typeface="+mn-cs"/>
              </a:defRPr>
            </a:pPr>
            <a:r>
              <a:rPr lang="en-US" dirty="0"/>
              <a:t>Marginal Differences in </a:t>
            </a:r>
            <a:r>
              <a:rPr lang="en-US" b="1" dirty="0"/>
              <a:t>Nitrogen</a:t>
            </a:r>
            <a:r>
              <a:rPr lang="en-US" dirty="0"/>
              <a:t> Delivery</a:t>
            </a:r>
          </a:p>
        </c:rich>
      </c:tx>
      <c:overlay val="0"/>
      <c:spPr>
        <a:noFill/>
        <a:ln>
          <a:noFill/>
        </a:ln>
        <a:effectLst/>
      </c:spPr>
    </c:title>
    <c:autoTitleDeleted val="0"/>
    <c:plotArea>
      <c:layout>
        <c:manualLayout>
          <c:layoutTarget val="inner"/>
          <c:xMode val="edge"/>
          <c:yMode val="edge"/>
          <c:x val="0.10221964148084454"/>
          <c:y val="0.15702206454559603"/>
          <c:w val="0.8672614896878118"/>
          <c:h val="0.69057416692485474"/>
        </c:manualLayout>
      </c:layout>
      <c:barChart>
        <c:barDir val="col"/>
        <c:grouping val="clustered"/>
        <c:varyColors val="0"/>
        <c:ser>
          <c:idx val="2"/>
          <c:order val="0"/>
          <c:tx>
            <c:v>Trend-Hybrid-Ensemble</c:v>
          </c:tx>
          <c:spPr>
            <a:solidFill>
              <a:schemeClr val="tx1">
                <a:lumMod val="50000"/>
                <a:lumOff val="50000"/>
              </a:schemeClr>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'20191001'!$Q$22:$Q$25</c:f>
              <c:numCache>
                <c:formatCode>0.00%</c:formatCode>
                <c:ptCount val="4"/>
                <c:pt idx="0">
                  <c:v>2.599268104821606E-2</c:v>
                </c:pt>
                <c:pt idx="1">
                  <c:v>4.7005155524803444E-2</c:v>
                </c:pt>
                <c:pt idx="2">
                  <c:v>6.7063898820342249E-2</c:v>
                </c:pt>
                <c:pt idx="3">
                  <c:v>0.1081374541688922</c:v>
                </c:pt>
              </c:numCache>
            </c:numRef>
          </c:val>
          <c:extLst>
            <c:ext xmlns:c16="http://schemas.microsoft.com/office/drawing/2014/chart" uri="{C3380CC4-5D6E-409C-BE32-E72D297353CC}">
              <c16:uniqueId val="{00000000-2778-BD4C-A3EE-9DBEC16EE002}"/>
            </c:ext>
          </c:extLst>
        </c:ser>
        <c:ser>
          <c:idx val="3"/>
          <c:order val="1"/>
          <c:tx>
            <c:v>Trend-Step Change</c:v>
          </c:tx>
          <c:spPr>
            <a:solidFill>
              <a:schemeClr val="tx1"/>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'20191001'!$Q$27:$Q$30</c:f>
              <c:numCache>
                <c:formatCode>0.00%</c:formatCode>
                <c:ptCount val="4"/>
                <c:pt idx="0">
                  <c:v>2.599268104821606E-2</c:v>
                </c:pt>
                <c:pt idx="1">
                  <c:v>5.6390524867722336E-2</c:v>
                </c:pt>
                <c:pt idx="2">
                  <c:v>8.0166014677642394E-2</c:v>
                </c:pt>
                <c:pt idx="3">
                  <c:v>0.13288070061840584</c:v>
                </c:pt>
              </c:numCache>
            </c:numRef>
          </c:val>
          <c:extLst>
            <c:ext xmlns:c16="http://schemas.microsoft.com/office/drawing/2014/chart" uri="{C3380CC4-5D6E-409C-BE32-E72D297353CC}">
              <c16:uniqueId val="{00000001-2778-BD4C-A3EE-9DBEC16EE002}"/>
            </c:ext>
          </c:extLst>
        </c:ser>
        <c:dLbls>
          <c:showLegendKey val="0"/>
          <c:showVal val="0"/>
          <c:showCatName val="0"/>
          <c:showSerName val="0"/>
          <c:showPercent val="0"/>
          <c:showBubbleSize val="0"/>
        </c:dLbls>
        <c:gapWidth val="150"/>
        <c:axId val="1614244080"/>
        <c:axId val="1614245760"/>
      </c:barChart>
      <c:catAx>
        <c:axId val="161424408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14245760"/>
        <c:crosses val="autoZero"/>
        <c:auto val="1"/>
        <c:lblAlgn val="ctr"/>
        <c:lblOffset val="100"/>
        <c:noMultiLvlLbl val="0"/>
      </c:catAx>
      <c:valAx>
        <c:axId val="1614245760"/>
        <c:scaling>
          <c:orientation val="minMax"/>
          <c:max val="0.16000000000000003"/>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Helvetica" pitchFamily="2" charset="0"/>
                <a:ea typeface="+mn-ea"/>
                <a:cs typeface="+mn-cs"/>
              </a:defRPr>
            </a:pPr>
            <a:endParaRPr lang="en-US"/>
          </a:p>
        </c:txPr>
        <c:crossAx val="1614244080"/>
        <c:crosses val="autoZero"/>
        <c:crossBetween val="between"/>
        <c:majorUnit val="2.0000000000000004E-2"/>
      </c:valAx>
    </c:plotArea>
    <c:plotVisOnly val="1"/>
    <c:dispBlanksAs val="gap"/>
    <c:showDLblsOverMax val="0"/>
    <c:extLst/>
  </c:chart>
  <c:txPr>
    <a:bodyPr/>
    <a:lstStyle/>
    <a:p>
      <a:pPr>
        <a:defRPr>
          <a:solidFill>
            <a:schemeClr val="tx1"/>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Helvetica" pitchFamily="2" charset="0"/>
                <a:ea typeface="+mn-ea"/>
                <a:cs typeface="+mn-cs"/>
              </a:defRPr>
            </a:pPr>
            <a:r>
              <a:rPr lang="en-US" dirty="0"/>
              <a:t>Marginal Differences in </a:t>
            </a:r>
            <a:r>
              <a:rPr lang="en-US" b="1" dirty="0"/>
              <a:t>Phosphorus</a:t>
            </a:r>
            <a:r>
              <a:rPr lang="en-US" dirty="0"/>
              <a:t> Delivery</a:t>
            </a:r>
          </a:p>
        </c:rich>
      </c:tx>
      <c:overlay val="0"/>
      <c:spPr>
        <a:noFill/>
        <a:ln>
          <a:noFill/>
        </a:ln>
        <a:effectLst/>
      </c:spPr>
    </c:title>
    <c:autoTitleDeleted val="0"/>
    <c:plotArea>
      <c:layout>
        <c:manualLayout>
          <c:layoutTarget val="inner"/>
          <c:xMode val="edge"/>
          <c:yMode val="edge"/>
          <c:x val="0.10232099020284884"/>
          <c:y val="0.15702206454559603"/>
          <c:w val="0.86712988212016628"/>
          <c:h val="0.69057416692485474"/>
        </c:manualLayout>
      </c:layout>
      <c:barChart>
        <c:barDir val="col"/>
        <c:grouping val="clustered"/>
        <c:varyColors val="0"/>
        <c:ser>
          <c:idx val="2"/>
          <c:order val="0"/>
          <c:tx>
            <c:v>Trend-Hybrid-Ensemble</c:v>
          </c:tx>
          <c:spPr>
            <a:solidFill>
              <a:schemeClr val="tx1">
                <a:lumMod val="50000"/>
                <a:lumOff val="50000"/>
              </a:schemeClr>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'20191001'!$R$22:$R$25</c:f>
              <c:numCache>
                <c:formatCode>0.00%</c:formatCode>
                <c:ptCount val="4"/>
                <c:pt idx="0">
                  <c:v>4.5185071826365775E-2</c:v>
                </c:pt>
                <c:pt idx="1">
                  <c:v>9.9079797462290342E-2</c:v>
                </c:pt>
                <c:pt idx="2">
                  <c:v>0.16529212937395621</c:v>
                </c:pt>
                <c:pt idx="3">
                  <c:v>0.26640295955234117</c:v>
                </c:pt>
              </c:numCache>
            </c:numRef>
          </c:val>
          <c:extLst>
            <c:ext xmlns:c16="http://schemas.microsoft.com/office/drawing/2014/chart" uri="{C3380CC4-5D6E-409C-BE32-E72D297353CC}">
              <c16:uniqueId val="{00000000-ABB7-5546-AE84-2CF75EF9A095}"/>
            </c:ext>
          </c:extLst>
        </c:ser>
        <c:ser>
          <c:idx val="3"/>
          <c:order val="1"/>
          <c:tx>
            <c:v>Trend-Step Change</c:v>
          </c:tx>
          <c:spPr>
            <a:solidFill>
              <a:schemeClr val="tx1"/>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'20191001'!$R$27:$R$30</c:f>
              <c:numCache>
                <c:formatCode>0.00%</c:formatCode>
                <c:ptCount val="4"/>
                <c:pt idx="0">
                  <c:v>4.5185071826365775E-2</c:v>
                </c:pt>
                <c:pt idx="1">
                  <c:v>0.11784314638738991</c:v>
                </c:pt>
                <c:pt idx="2">
                  <c:v>0.19744598883514208</c:v>
                </c:pt>
                <c:pt idx="3">
                  <c:v>0.32891418762018176</c:v>
                </c:pt>
              </c:numCache>
            </c:numRef>
          </c:val>
          <c:extLst>
            <c:ext xmlns:c16="http://schemas.microsoft.com/office/drawing/2014/chart" uri="{C3380CC4-5D6E-409C-BE32-E72D297353CC}">
              <c16:uniqueId val="{00000001-ABB7-5546-AE84-2CF75EF9A095}"/>
            </c:ext>
          </c:extLst>
        </c:ser>
        <c:dLbls>
          <c:showLegendKey val="0"/>
          <c:showVal val="0"/>
          <c:showCatName val="0"/>
          <c:showSerName val="0"/>
          <c:showPercent val="0"/>
          <c:showBubbleSize val="0"/>
        </c:dLbls>
        <c:gapWidth val="150"/>
        <c:axId val="1614244080"/>
        <c:axId val="1614245760"/>
      </c:barChart>
      <c:catAx>
        <c:axId val="161424408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14245760"/>
        <c:crosses val="autoZero"/>
        <c:auto val="1"/>
        <c:lblAlgn val="ctr"/>
        <c:lblOffset val="100"/>
        <c:noMultiLvlLbl val="0"/>
      </c:catAx>
      <c:valAx>
        <c:axId val="1614245760"/>
        <c:scaling>
          <c:orientation val="minMax"/>
          <c:max val="0.4"/>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Helvetica" pitchFamily="2" charset="0"/>
                <a:ea typeface="+mn-ea"/>
                <a:cs typeface="+mn-cs"/>
              </a:defRPr>
            </a:pPr>
            <a:endParaRPr lang="en-US"/>
          </a:p>
        </c:txPr>
        <c:crossAx val="1614244080"/>
        <c:crosses val="autoZero"/>
        <c:crossBetween val="between"/>
        <c:majorUnit val="5.000000000000001E-2"/>
      </c:valAx>
    </c:plotArea>
    <c:plotVisOnly val="1"/>
    <c:dispBlanksAs val="gap"/>
    <c:showDLblsOverMax val="0"/>
    <c:extLst/>
  </c:chart>
  <c:txPr>
    <a:bodyPr/>
    <a:lstStyle/>
    <a:p>
      <a:pPr>
        <a:defRPr>
          <a:solidFill>
            <a:schemeClr val="tx1"/>
          </a:solidFil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Helvetica" pitchFamily="2" charset="0"/>
                <a:ea typeface="+mn-ea"/>
                <a:cs typeface="+mn-cs"/>
              </a:defRPr>
            </a:pPr>
            <a:r>
              <a:rPr lang="en-US" dirty="0"/>
              <a:t>Marginal Differences in </a:t>
            </a:r>
            <a:r>
              <a:rPr lang="en-US" b="1" dirty="0"/>
              <a:t>Sediment</a:t>
            </a:r>
            <a:r>
              <a:rPr lang="en-US" dirty="0"/>
              <a:t> Delivery</a:t>
            </a:r>
          </a:p>
        </c:rich>
      </c:tx>
      <c:overlay val="0"/>
      <c:spPr>
        <a:noFill/>
        <a:ln>
          <a:noFill/>
        </a:ln>
        <a:effectLst/>
      </c:spPr>
    </c:title>
    <c:autoTitleDeleted val="0"/>
    <c:plotArea>
      <c:layout/>
      <c:barChart>
        <c:barDir val="col"/>
        <c:grouping val="clustered"/>
        <c:varyColors val="0"/>
        <c:ser>
          <c:idx val="2"/>
          <c:order val="0"/>
          <c:tx>
            <c:v>Future Climate (2025 Land use)</c:v>
          </c:tx>
          <c:spPr>
            <a:solidFill>
              <a:schemeClr val="tx1">
                <a:lumMod val="50000"/>
                <a:lumOff val="50000"/>
              </a:schemeClr>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'20191001'!$S$22:$S$25</c:f>
              <c:numCache>
                <c:formatCode>0.00%</c:formatCode>
                <c:ptCount val="4"/>
                <c:pt idx="0">
                  <c:v>3.8414325697827323E-2</c:v>
                </c:pt>
                <c:pt idx="1">
                  <c:v>8.53891482984801E-2</c:v>
                </c:pt>
                <c:pt idx="2">
                  <c:v>0.12679944208871197</c:v>
                </c:pt>
                <c:pt idx="3">
                  <c:v>0.18878750737877548</c:v>
                </c:pt>
              </c:numCache>
            </c:numRef>
          </c:val>
          <c:extLst>
            <c:ext xmlns:c16="http://schemas.microsoft.com/office/drawing/2014/chart" uri="{C3380CC4-5D6E-409C-BE32-E72D297353CC}">
              <c16:uniqueId val="{00000000-51F8-F349-BFD4-A114C0C0D941}"/>
            </c:ext>
          </c:extLst>
        </c:ser>
        <c:ser>
          <c:idx val="3"/>
          <c:order val="1"/>
          <c:tx>
            <c:v>Future Climate &amp; Land use</c:v>
          </c:tx>
          <c:spPr>
            <a:solidFill>
              <a:schemeClr val="tx1"/>
            </a:solidFill>
            <a:ln>
              <a:solidFill>
                <a:schemeClr val="tx1">
                  <a:lumMod val="95000"/>
                  <a:lumOff val="5000"/>
                </a:schemeClr>
              </a:solidFill>
            </a:ln>
          </c:spPr>
          <c:invertIfNegative val="0"/>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'20191001'!$O$22:$O$25</c:f>
              <c:strCache>
                <c:ptCount val="4"/>
                <c:pt idx="0">
                  <c:v>X_116</c:v>
                </c:pt>
                <c:pt idx="1">
                  <c:v>X_121</c:v>
                </c:pt>
                <c:pt idx="2">
                  <c:v>X_131</c:v>
                </c:pt>
                <c:pt idx="3">
                  <c:v>X_141</c:v>
                </c:pt>
              </c:strCache>
            </c:strRef>
          </c:cat>
          <c:val>
            <c:numRef>
              <c:f>'20191001'!$S$27:$S$30</c:f>
              <c:numCache>
                <c:formatCode>0.00%</c:formatCode>
                <c:ptCount val="4"/>
                <c:pt idx="0">
                  <c:v>3.8414325697827323E-2</c:v>
                </c:pt>
                <c:pt idx="1">
                  <c:v>9.2148630032342638E-2</c:v>
                </c:pt>
                <c:pt idx="2">
                  <c:v>0.1426248058348516</c:v>
                </c:pt>
                <c:pt idx="3">
                  <c:v>0.21557844601312093</c:v>
                </c:pt>
              </c:numCache>
            </c:numRef>
          </c:val>
          <c:extLst>
            <c:ext xmlns:c16="http://schemas.microsoft.com/office/drawing/2014/chart" uri="{C3380CC4-5D6E-409C-BE32-E72D297353CC}">
              <c16:uniqueId val="{00000001-51F8-F349-BFD4-A114C0C0D941}"/>
            </c:ext>
          </c:extLst>
        </c:ser>
        <c:dLbls>
          <c:showLegendKey val="0"/>
          <c:showVal val="0"/>
          <c:showCatName val="0"/>
          <c:showSerName val="0"/>
          <c:showPercent val="0"/>
          <c:showBubbleSize val="0"/>
        </c:dLbls>
        <c:gapWidth val="150"/>
        <c:axId val="1614244080"/>
        <c:axId val="1614245760"/>
      </c:barChart>
      <c:catAx>
        <c:axId val="1614244080"/>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614245760"/>
        <c:crosses val="autoZero"/>
        <c:auto val="1"/>
        <c:lblAlgn val="ctr"/>
        <c:lblOffset val="100"/>
        <c:noMultiLvlLbl val="0"/>
      </c:catAx>
      <c:valAx>
        <c:axId val="16142457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Helvetica" pitchFamily="2" charset="0"/>
                <a:ea typeface="+mn-ea"/>
                <a:cs typeface="+mn-cs"/>
              </a:defRPr>
            </a:pPr>
            <a:endParaRPr lang="en-US"/>
          </a:p>
        </c:txPr>
        <c:crossAx val="1614244080"/>
        <c:crosses val="autoZero"/>
        <c:crossBetween val="between"/>
        <c:majorUnit val="3.0000000000000006E-2"/>
      </c:valAx>
    </c:plotArea>
    <c:legend>
      <c:legendPos val="b"/>
      <c:layout>
        <c:manualLayout>
          <c:xMode val="edge"/>
          <c:yMode val="edge"/>
          <c:x val="0.11142695095874694"/>
          <c:y val="0.17650396605343227"/>
          <c:w val="0.51453957891640667"/>
          <c:h val="0.16140801072268199"/>
        </c:manualLayout>
      </c:layout>
      <c:overlay val="0"/>
      <c:spPr>
        <a:solidFill>
          <a:schemeClr val="bg1"/>
        </a:solidFill>
        <a:ln>
          <a:solidFill>
            <a:schemeClr val="tx1">
              <a:lumMod val="50000"/>
              <a:lumOff val="50000"/>
            </a:schemeClr>
          </a:solidFill>
        </a:ln>
        <a:effectLst/>
      </c:spPr>
      <c:txPr>
        <a:bodyPr rot="0" spcFirstLastPara="1" vertOverflow="ellipsis" vert="horz" wrap="square" anchor="ctr" anchorCtr="1"/>
        <a:lstStyle/>
        <a:p>
          <a:pPr>
            <a:defRPr sz="1100" b="0" i="0" u="none" strike="noStrike" kern="1200" baseline="0">
              <a:solidFill>
                <a:schemeClr val="tx1"/>
              </a:solidFill>
              <a:latin typeface="Helvetica" pitchFamily="2" charset="0"/>
              <a:ea typeface="+mn-ea"/>
              <a:cs typeface="+mn-cs"/>
            </a:defRPr>
          </a:pPr>
          <a:endParaRPr lang="en-US"/>
        </a:p>
      </c:txPr>
    </c:legend>
    <c:plotVisOnly val="1"/>
    <c:dispBlanksAs val="gap"/>
    <c:showDLblsOverMax val="0"/>
    <c:extLst/>
  </c:chart>
  <c:txPr>
    <a:bodyPr/>
    <a:lstStyle/>
    <a:p>
      <a:pPr>
        <a:defRPr>
          <a:solidFill>
            <a:schemeClr val="tx1"/>
          </a:solidFil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drawing2.xml.rels><?xml version="1.0" encoding="UTF-8" standalone="yes"?>
<Relationships xmlns="http://schemas.openxmlformats.org/package/2006/relationships"><Relationship Id="rId1" Type="http://schemas.openxmlformats.org/officeDocument/2006/relationships/image" Target="../media/image16.png"/></Relationships>
</file>

<file path=ppt/drawings/drawing1.xml><?xml version="1.0" encoding="utf-8"?>
<c:userShapes xmlns:c="http://schemas.openxmlformats.org/drawingml/2006/chart">
  <cdr:relSizeAnchor xmlns:cdr="http://schemas.openxmlformats.org/drawingml/2006/chartDrawing">
    <cdr:from>
      <cdr:x>0.11796</cdr:x>
      <cdr:y>0.72665</cdr:y>
    </cdr:from>
    <cdr:to>
      <cdr:x>0.49859</cdr:x>
      <cdr:y>0.95777</cdr:y>
    </cdr:to>
    <cdr:sp macro="" textlink="">
      <cdr:nvSpPr>
        <cdr:cNvPr id="4" name="TextBox 48">
          <a:extLst xmlns:a="http://schemas.openxmlformats.org/drawingml/2006/main">
            <a:ext uri="{FF2B5EF4-FFF2-40B4-BE49-F238E27FC236}">
              <a16:creationId xmlns:a16="http://schemas.microsoft.com/office/drawing/2014/main" id="{3E4C87AD-08C0-B94E-B6DC-6213F724360C}"/>
            </a:ext>
          </a:extLst>
        </cdr:cNvPr>
        <cdr:cNvSpPr txBox="1"/>
      </cdr:nvSpPr>
      <cdr:spPr>
        <a:xfrm xmlns:a="http://schemas.openxmlformats.org/drawingml/2006/main">
          <a:off x="485372" y="1993341"/>
          <a:ext cx="1566206" cy="634020"/>
        </a:xfrm>
        <a:prstGeom xmlns:a="http://schemas.openxmlformats.org/drawingml/2006/main" prst="rect">
          <a:avLst/>
        </a:prstGeom>
        <a:noFill xmlns:a="http://schemas.openxmlformats.org/drawingml/2006/main"/>
      </cdr:spPr>
      <cdr:txBody>
        <a:bodyPr xmlns:a="http://schemas.openxmlformats.org/drawingml/2006/main" wrap="square" lIns="9144" tIns="9144" rIns="9144" bIns="9144"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600" b="1" dirty="0"/>
            <a:t>Year 2025</a:t>
          </a:r>
        </a:p>
        <a:p xmlns:a="http://schemas.openxmlformats.org/drawingml/2006/main">
          <a:pPr algn="ctr"/>
          <a:r>
            <a:rPr lang="en-US" sz="1200" dirty="0">
              <a:solidFill>
                <a:schemeClr val="bg1"/>
              </a:solidFill>
            </a:rPr>
            <a:t>Trend rain &amp; median temperature</a:t>
          </a:r>
        </a:p>
      </cdr:txBody>
    </cdr:sp>
  </cdr:relSizeAnchor>
</c:userShapes>
</file>

<file path=ppt/drawings/drawing2.xml><?xml version="1.0" encoding="utf-8"?>
<c:userShapes xmlns:c="http://schemas.openxmlformats.org/drawingml/2006/chart">
  <cdr:relSizeAnchor xmlns:cdr="http://schemas.openxmlformats.org/drawingml/2006/chartDrawing">
    <cdr:from>
      <cdr:x>0.47226</cdr:x>
      <cdr:y>0.63069</cdr:y>
    </cdr:from>
    <cdr:to>
      <cdr:x>0.59995</cdr:x>
      <cdr:y>0.63069</cdr:y>
    </cdr:to>
    <cdr:cxnSp macro="">
      <cdr:nvCxnSpPr>
        <cdr:cNvPr id="4" name="Straight Connector 3">
          <a:extLst xmlns:a="http://schemas.openxmlformats.org/drawingml/2006/main">
            <a:ext uri="{FF2B5EF4-FFF2-40B4-BE49-F238E27FC236}">
              <a16:creationId xmlns:a16="http://schemas.microsoft.com/office/drawing/2014/main" id="{6DBFE8C7-0ECD-4E87-BFFC-AB3430885DCB}"/>
            </a:ext>
          </a:extLst>
        </cdr:cNvPr>
        <cdr:cNvCxnSpPr/>
      </cdr:nvCxnSpPr>
      <cdr:spPr>
        <a:xfrm xmlns:a="http://schemas.openxmlformats.org/drawingml/2006/main">
          <a:off x="5230575" y="3258766"/>
          <a:ext cx="1414272" cy="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0.47309</cdr:x>
      <cdr:y>0.83637</cdr:y>
    </cdr:from>
    <cdr:to>
      <cdr:x>0.60079</cdr:x>
      <cdr:y>0.83637</cdr:y>
    </cdr:to>
    <cdr:cxnSp macro="">
      <cdr:nvCxnSpPr>
        <cdr:cNvPr id="6" name="Straight Connector 5">
          <a:extLst xmlns:a="http://schemas.openxmlformats.org/drawingml/2006/main">
            <a:ext uri="{FF2B5EF4-FFF2-40B4-BE49-F238E27FC236}">
              <a16:creationId xmlns:a16="http://schemas.microsoft.com/office/drawing/2014/main" id="{1A58276A-8260-4042-BA23-591DEC161CC9}"/>
            </a:ext>
          </a:extLst>
        </cdr:cNvPr>
        <cdr:cNvCxnSpPr/>
      </cdr:nvCxnSpPr>
      <cdr:spPr>
        <a:xfrm xmlns:a="http://schemas.openxmlformats.org/drawingml/2006/main">
          <a:off x="5239832" y="4321502"/>
          <a:ext cx="1414272" cy="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0.78951</cdr:x>
      <cdr:y>0</cdr:y>
    </cdr:from>
    <cdr:to>
      <cdr:x>1</cdr:x>
      <cdr:y>0.34888</cdr:y>
    </cdr:to>
    <cdr:pic>
      <cdr:nvPicPr>
        <cdr:cNvPr id="5" name="Picture 4">
          <a:extLst xmlns:a="http://schemas.openxmlformats.org/drawingml/2006/main">
            <a:ext uri="{FF2B5EF4-FFF2-40B4-BE49-F238E27FC236}">
              <a16:creationId xmlns:a16="http://schemas.microsoft.com/office/drawing/2014/main" id="{920D615B-9FEB-46C5-A912-9442EF213499}"/>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8870378" y="0"/>
          <a:ext cx="2364976" cy="1863998"/>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5" tIns="46587" rIns="93175" bIns="46587" rtlCol="0"/>
          <a:lstStyle>
            <a:lvl1pPr algn="l">
              <a:defRPr sz="1200"/>
            </a:lvl1pPr>
          </a:lstStyle>
          <a:p>
            <a:endParaRPr lang="en-US"/>
          </a:p>
        </p:txBody>
      </p:sp>
      <p:sp>
        <p:nvSpPr>
          <p:cNvPr id="3" name="Date Placeholder 2"/>
          <p:cNvSpPr>
            <a:spLocks noGrp="1"/>
          </p:cNvSpPr>
          <p:nvPr>
            <p:ph type="dt" sz="quarter" idx="1"/>
          </p:nvPr>
        </p:nvSpPr>
        <p:spPr>
          <a:xfrm>
            <a:off x="5265810" y="0"/>
            <a:ext cx="4028440" cy="350520"/>
          </a:xfrm>
          <a:prstGeom prst="rect">
            <a:avLst/>
          </a:prstGeom>
        </p:spPr>
        <p:txBody>
          <a:bodyPr vert="horz" lIns="93175" tIns="46587" rIns="93175" bIns="46587" rtlCol="0"/>
          <a:lstStyle>
            <a:lvl1pPr algn="r">
              <a:defRPr sz="1200"/>
            </a:lvl1pPr>
          </a:lstStyle>
          <a:p>
            <a:fld id="{827E5BD7-49B1-4F9F-A7E6-87DE7ECDA0EC}" type="datetimeFigureOut">
              <a:rPr lang="en-US" smtClean="0"/>
              <a:pPr/>
              <a:t>2/10/2020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5" tIns="46587" rIns="93175" bIns="46587" rtlCol="0" anchor="b"/>
          <a:lstStyle>
            <a:lvl1pPr algn="l">
              <a:defRPr sz="1200"/>
            </a:lvl1pPr>
          </a:lstStyle>
          <a:p>
            <a:endParaRPr lang="en-US"/>
          </a:p>
        </p:txBody>
      </p:sp>
      <p:sp>
        <p:nvSpPr>
          <p:cNvPr id="5" name="Slide Number Placeholder 4"/>
          <p:cNvSpPr>
            <a:spLocks noGrp="1"/>
          </p:cNvSpPr>
          <p:nvPr>
            <p:ph type="sldNum" sz="quarter" idx="3"/>
          </p:nvPr>
        </p:nvSpPr>
        <p:spPr>
          <a:xfrm>
            <a:off x="5265810" y="6658664"/>
            <a:ext cx="4028440" cy="350520"/>
          </a:xfrm>
          <a:prstGeom prst="rect">
            <a:avLst/>
          </a:prstGeom>
        </p:spPr>
        <p:txBody>
          <a:bodyPr vert="horz" lIns="93175" tIns="46587" rIns="93175" bIns="46587" rtlCol="0" anchor="b"/>
          <a:lstStyle>
            <a:lvl1pPr algn="r">
              <a:defRPr sz="1200"/>
            </a:lvl1pPr>
          </a:lstStyle>
          <a:p>
            <a:fld id="{DF434C60-341D-4550-A8BB-770D5219926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5" tIns="46587" rIns="93175" bIns="46587" rtlCol="0"/>
          <a:lstStyle>
            <a:lvl1pPr algn="l">
              <a:defRPr sz="1200"/>
            </a:lvl1pPr>
          </a:lstStyle>
          <a:p>
            <a:endParaRPr lang="en-US"/>
          </a:p>
        </p:txBody>
      </p:sp>
      <p:sp>
        <p:nvSpPr>
          <p:cNvPr id="3" name="Date Placeholder 2"/>
          <p:cNvSpPr>
            <a:spLocks noGrp="1"/>
          </p:cNvSpPr>
          <p:nvPr>
            <p:ph type="dt" idx="1"/>
          </p:nvPr>
        </p:nvSpPr>
        <p:spPr>
          <a:xfrm>
            <a:off x="5265810" y="0"/>
            <a:ext cx="4028440" cy="350520"/>
          </a:xfrm>
          <a:prstGeom prst="rect">
            <a:avLst/>
          </a:prstGeom>
        </p:spPr>
        <p:txBody>
          <a:bodyPr vert="horz" lIns="93175" tIns="46587" rIns="93175" bIns="46587" rtlCol="0"/>
          <a:lstStyle>
            <a:lvl1pPr algn="r">
              <a:defRPr sz="1200"/>
            </a:lvl1pPr>
          </a:lstStyle>
          <a:p>
            <a:fld id="{2918FB31-1E98-4797-8226-7F8527FB6B40}" type="datetimeFigureOut">
              <a:rPr lang="en-US" smtClean="0"/>
              <a:pPr/>
              <a:t>2/10/2020</a:t>
            </a:fld>
            <a:endParaRPr lang="en-US"/>
          </a:p>
        </p:txBody>
      </p:sp>
      <p:sp>
        <p:nvSpPr>
          <p:cNvPr id="4" name="Slide Image Placehold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3175" tIns="46587" rIns="93175" bIns="46587" rtlCol="0" anchor="ctr"/>
          <a:lstStyle/>
          <a:p>
            <a:endParaRPr lang="en-US"/>
          </a:p>
        </p:txBody>
      </p:sp>
      <p:sp>
        <p:nvSpPr>
          <p:cNvPr id="5" name="Notes Placeholder 4"/>
          <p:cNvSpPr>
            <a:spLocks noGrp="1"/>
          </p:cNvSpPr>
          <p:nvPr>
            <p:ph type="body" sz="quarter" idx="3"/>
          </p:nvPr>
        </p:nvSpPr>
        <p:spPr>
          <a:xfrm>
            <a:off x="929640" y="3329941"/>
            <a:ext cx="7437120" cy="3154680"/>
          </a:xfrm>
          <a:prstGeom prst="rect">
            <a:avLst/>
          </a:prstGeom>
        </p:spPr>
        <p:txBody>
          <a:bodyPr vert="horz" lIns="93175" tIns="46587" rIns="93175" bIns="4658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5" tIns="46587" rIns="93175" bIns="46587" rtlCol="0" anchor="b"/>
          <a:lstStyle>
            <a:lvl1pPr algn="l">
              <a:defRPr sz="1200"/>
            </a:lvl1pPr>
          </a:lstStyle>
          <a:p>
            <a:endParaRPr lang="en-US"/>
          </a:p>
        </p:txBody>
      </p:sp>
      <p:sp>
        <p:nvSpPr>
          <p:cNvPr id="7" name="Slide Number Placeholder 6"/>
          <p:cNvSpPr>
            <a:spLocks noGrp="1"/>
          </p:cNvSpPr>
          <p:nvPr>
            <p:ph type="sldNum" sz="quarter" idx="5"/>
          </p:nvPr>
        </p:nvSpPr>
        <p:spPr>
          <a:xfrm>
            <a:off x="5265810" y="6658664"/>
            <a:ext cx="4028440" cy="350520"/>
          </a:xfrm>
          <a:prstGeom prst="rect">
            <a:avLst/>
          </a:prstGeom>
        </p:spPr>
        <p:txBody>
          <a:bodyPr vert="horz" lIns="93175" tIns="46587" rIns="93175" bIns="46587" rtlCol="0" anchor="b"/>
          <a:lstStyle>
            <a:lvl1pPr algn="r">
              <a:defRPr sz="1200"/>
            </a:lvl1pPr>
          </a:lstStyle>
          <a:p>
            <a:fld id="{519A8B8D-9D03-4D8B-B0EE-319203705A95}" type="slidenum">
              <a:rPr lang="en-US" smtClean="0"/>
              <a:pPr/>
              <a:t>‹#›</a:t>
            </a:fld>
            <a:endParaRPr lang="en-US"/>
          </a:p>
        </p:txBody>
      </p:sp>
    </p:spTree>
    <p:extLst>
      <p:ext uri="{BB962C8B-B14F-4D97-AF65-F5344CB8AC3E}">
        <p14:creationId xmlns:p14="http://schemas.microsoft.com/office/powerpoint/2010/main" val="2360755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12937">
              <a:defRPr/>
            </a:pPr>
            <a:fld id="{22F8213D-7ED3-5044-AFF8-D0E4EA2830A6}" type="slidenum">
              <a:rPr lang="en-US">
                <a:solidFill>
                  <a:prstClr val="black"/>
                </a:solidFill>
                <a:latin typeface="Calibri" panose="020F0502020204030204"/>
              </a:rPr>
              <a:pPr defTabSz="912937">
                <a:defRPr/>
              </a:pPr>
              <a:t>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747595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Arial" panose="020B0604020202020204" pitchFamily="34" charset="0"/>
              </a:defRPr>
            </a:lvl1pPr>
            <a:lvl2pPr marL="715963" indent="-274638" defTabSz="931863">
              <a:spcBef>
                <a:spcPct val="30000"/>
              </a:spcBef>
              <a:defRPr sz="1200">
                <a:solidFill>
                  <a:schemeClr val="tx1"/>
                </a:solidFill>
                <a:latin typeface="Arial" panose="020B0604020202020204" pitchFamily="34" charset="0"/>
              </a:defRPr>
            </a:lvl2pPr>
            <a:lvl3pPr marL="1101725" indent="-219075" defTabSz="931863">
              <a:spcBef>
                <a:spcPct val="30000"/>
              </a:spcBef>
              <a:defRPr sz="1200">
                <a:solidFill>
                  <a:schemeClr val="tx1"/>
                </a:solidFill>
                <a:latin typeface="Arial" panose="020B0604020202020204" pitchFamily="34" charset="0"/>
              </a:defRPr>
            </a:lvl3pPr>
            <a:lvl4pPr marL="1541463" indent="-219075" defTabSz="931863">
              <a:spcBef>
                <a:spcPct val="30000"/>
              </a:spcBef>
              <a:defRPr sz="1200">
                <a:solidFill>
                  <a:schemeClr val="tx1"/>
                </a:solidFill>
                <a:latin typeface="Arial" panose="020B0604020202020204" pitchFamily="34" charset="0"/>
              </a:defRPr>
            </a:lvl4pPr>
            <a:lvl5pPr marL="1982788" indent="-219075" defTabSz="931863">
              <a:spcBef>
                <a:spcPct val="30000"/>
              </a:spcBef>
              <a:defRPr sz="1200">
                <a:solidFill>
                  <a:schemeClr val="tx1"/>
                </a:solidFill>
                <a:latin typeface="Arial" panose="020B0604020202020204" pitchFamily="34" charset="0"/>
              </a:defRPr>
            </a:lvl5pPr>
            <a:lvl6pPr marL="2439988" indent="-219075" defTabSz="931863" eaLnBrk="0" fontAlgn="base" hangingPunct="0">
              <a:spcBef>
                <a:spcPct val="30000"/>
              </a:spcBef>
              <a:spcAft>
                <a:spcPct val="0"/>
              </a:spcAft>
              <a:defRPr sz="1200">
                <a:solidFill>
                  <a:schemeClr val="tx1"/>
                </a:solidFill>
                <a:latin typeface="Arial" panose="020B0604020202020204" pitchFamily="34" charset="0"/>
              </a:defRPr>
            </a:lvl6pPr>
            <a:lvl7pPr marL="2897188" indent="-219075" defTabSz="931863" eaLnBrk="0" fontAlgn="base" hangingPunct="0">
              <a:spcBef>
                <a:spcPct val="30000"/>
              </a:spcBef>
              <a:spcAft>
                <a:spcPct val="0"/>
              </a:spcAft>
              <a:defRPr sz="1200">
                <a:solidFill>
                  <a:schemeClr val="tx1"/>
                </a:solidFill>
                <a:latin typeface="Arial" panose="020B0604020202020204" pitchFamily="34" charset="0"/>
              </a:defRPr>
            </a:lvl7pPr>
            <a:lvl8pPr marL="3354388" indent="-219075" defTabSz="931863" eaLnBrk="0" fontAlgn="base" hangingPunct="0">
              <a:spcBef>
                <a:spcPct val="30000"/>
              </a:spcBef>
              <a:spcAft>
                <a:spcPct val="0"/>
              </a:spcAft>
              <a:defRPr sz="1200">
                <a:solidFill>
                  <a:schemeClr val="tx1"/>
                </a:solidFill>
                <a:latin typeface="Arial" panose="020B0604020202020204" pitchFamily="34" charset="0"/>
              </a:defRPr>
            </a:lvl8pPr>
            <a:lvl9pPr marL="3811588" indent="-219075" defTabSz="931863"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31863" rtl="0" eaLnBrk="1" fontAlgn="auto" latinLnBrk="0" hangingPunct="1">
              <a:lnSpc>
                <a:spcPct val="100000"/>
              </a:lnSpc>
              <a:spcBef>
                <a:spcPct val="0"/>
              </a:spcBef>
              <a:spcAft>
                <a:spcPts val="0"/>
              </a:spcAft>
              <a:buClrTx/>
              <a:buSzTx/>
              <a:buFontTx/>
              <a:buNone/>
              <a:tabLst/>
              <a:defRPr/>
            </a:pPr>
            <a:fld id="{AF1A9D77-69F7-4718-AAE4-9308B52793FB}"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1863" rtl="0" eaLnBrk="1" fontAlgn="auto" latinLnBrk="0" hangingPunct="1">
                <a:lnSpc>
                  <a:spcPct val="100000"/>
                </a:lnSpc>
                <a:spcBef>
                  <a:spcPct val="0"/>
                </a:spcBef>
                <a:spcAft>
                  <a:spcPts val="0"/>
                </a:spcAft>
                <a:buClrTx/>
                <a:buSzTx/>
                <a:buFontTx/>
                <a:buNone/>
                <a:tabLst/>
                <a:defRPr/>
              </a:pPr>
              <a:t>23</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1" name="Rectangle 7"/>
          <p:cNvSpPr txBox="1">
            <a:spLocks noGrp="1" noChangeArrowheads="1"/>
          </p:cNvSpPr>
          <p:nvPr/>
        </p:nvSpPr>
        <p:spPr bwMode="auto">
          <a:xfrm>
            <a:off x="5265014" y="6659641"/>
            <a:ext cx="4029282" cy="3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6" rIns="93172" bIns="46586" anchor="b"/>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auto" latinLnBrk="0" hangingPunct="1">
              <a:lnSpc>
                <a:spcPct val="100000"/>
              </a:lnSpc>
              <a:spcBef>
                <a:spcPct val="0"/>
              </a:spcBef>
              <a:spcAft>
                <a:spcPts val="0"/>
              </a:spcAft>
              <a:buClrTx/>
              <a:buSzTx/>
              <a:buFontTx/>
              <a:buNone/>
              <a:tabLst/>
              <a:defRPr/>
            </a:pPr>
            <a:fld id="{33F90C68-C172-4525-94BE-E391F7EDB1CB}"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66788" rtl="0" eaLnBrk="1" fontAlgn="auto" latinLnBrk="0" hangingPunct="1">
                <a:lnSpc>
                  <a:spcPct val="100000"/>
                </a:lnSpc>
                <a:spcBef>
                  <a:spcPct val="0"/>
                </a:spcBef>
                <a:spcAft>
                  <a:spcPts val="0"/>
                </a:spcAft>
                <a:buClrTx/>
                <a:buSzTx/>
                <a:buFontTx/>
                <a:buNone/>
                <a:tabLst/>
                <a:defRPr/>
              </a:pPr>
              <a:t>23</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2" name="Rectangle 7"/>
          <p:cNvSpPr txBox="1">
            <a:spLocks noGrp="1" noChangeArrowheads="1"/>
          </p:cNvSpPr>
          <p:nvPr/>
        </p:nvSpPr>
        <p:spPr bwMode="auto">
          <a:xfrm>
            <a:off x="5265014" y="6660838"/>
            <a:ext cx="4029282" cy="34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0" rIns="93382" bIns="46690" anchor="b"/>
          <a:lstStyle>
            <a:lvl1pPr defTabSz="968375">
              <a:spcBef>
                <a:spcPct val="30000"/>
              </a:spcBef>
              <a:defRPr sz="1200">
                <a:solidFill>
                  <a:schemeClr val="tx1"/>
                </a:solidFill>
                <a:latin typeface="Arial" panose="020B0604020202020204" pitchFamily="34" charset="0"/>
              </a:defRPr>
            </a:lvl1pPr>
            <a:lvl2pPr marL="742950" indent="-285750" defTabSz="968375">
              <a:spcBef>
                <a:spcPct val="30000"/>
              </a:spcBef>
              <a:defRPr sz="1200">
                <a:solidFill>
                  <a:schemeClr val="tx1"/>
                </a:solidFill>
                <a:latin typeface="Arial" panose="020B0604020202020204" pitchFamily="34" charset="0"/>
              </a:defRPr>
            </a:lvl2pPr>
            <a:lvl3pPr marL="1143000" indent="-228600" defTabSz="968375">
              <a:spcBef>
                <a:spcPct val="30000"/>
              </a:spcBef>
              <a:defRPr sz="1200">
                <a:solidFill>
                  <a:schemeClr val="tx1"/>
                </a:solidFill>
                <a:latin typeface="Arial" panose="020B0604020202020204" pitchFamily="34" charset="0"/>
              </a:defRPr>
            </a:lvl3pPr>
            <a:lvl4pPr marL="1600200" indent="-228600" defTabSz="968375">
              <a:spcBef>
                <a:spcPct val="30000"/>
              </a:spcBef>
              <a:defRPr sz="1200">
                <a:solidFill>
                  <a:schemeClr val="tx1"/>
                </a:solidFill>
                <a:latin typeface="Arial" panose="020B0604020202020204" pitchFamily="34" charset="0"/>
              </a:defRPr>
            </a:lvl4pPr>
            <a:lvl5pPr marL="2057400" indent="-228600" defTabSz="968375">
              <a:spcBef>
                <a:spcPct val="30000"/>
              </a:spcBef>
              <a:defRPr sz="1200">
                <a:solidFill>
                  <a:schemeClr val="tx1"/>
                </a:solidFill>
                <a:latin typeface="Arial" panose="020B0604020202020204" pitchFamily="34" charset="0"/>
              </a:defRPr>
            </a:lvl5pPr>
            <a:lvl6pPr marL="2514600" indent="-228600" defTabSz="9683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83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83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8375"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8375" rtl="0" eaLnBrk="1" fontAlgn="auto" latinLnBrk="0" hangingPunct="1">
              <a:lnSpc>
                <a:spcPct val="100000"/>
              </a:lnSpc>
              <a:spcBef>
                <a:spcPct val="0"/>
              </a:spcBef>
              <a:spcAft>
                <a:spcPts val="0"/>
              </a:spcAft>
              <a:buClrTx/>
              <a:buSzTx/>
              <a:buFontTx/>
              <a:buNone/>
              <a:tabLst/>
              <a:defRPr/>
            </a:pPr>
            <a:fld id="{BA150AEF-BF84-4469-98CE-98A6F094FF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68375" rtl="0" eaLnBrk="1" fontAlgn="auto" latinLnBrk="0" hangingPunct="1">
                <a:lnSpc>
                  <a:spcPct val="100000"/>
                </a:lnSpc>
                <a:spcBef>
                  <a:spcPct val="0"/>
                </a:spcBef>
                <a:spcAft>
                  <a:spcPts val="0"/>
                </a:spcAft>
                <a:buClrTx/>
                <a:buSzTx/>
                <a:buFontTx/>
                <a:buNone/>
                <a:tabLst/>
                <a:defRPr/>
              </a:pPr>
              <a:t>23</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3" name="Rectangle 2"/>
          <p:cNvSpPr>
            <a:spLocks noGrp="1" noRot="1" noChangeAspect="1" noChangeArrowheads="1" noTextEdit="1"/>
          </p:cNvSpPr>
          <p:nvPr>
            <p:ph type="sldImg"/>
          </p:nvPr>
        </p:nvSpPr>
        <p:spPr>
          <a:xfrm>
            <a:off x="2314575" y="527050"/>
            <a:ext cx="4673600" cy="2628900"/>
          </a:xfrm>
          <a:ln/>
        </p:spPr>
      </p:sp>
      <p:sp>
        <p:nvSpPr>
          <p:cNvPr id="7174" name="Rectangle 3"/>
          <p:cNvSpPr>
            <a:spLocks noGrp="1" noChangeArrowheads="1"/>
          </p:cNvSpPr>
          <p:nvPr>
            <p:ph type="body" idx="1"/>
          </p:nvPr>
        </p:nvSpPr>
        <p:spPr>
          <a:xfrm>
            <a:off x="930482" y="3329222"/>
            <a:ext cx="7435436" cy="31544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0" rIns="93382" bIns="46690"/>
          <a:lstStyle/>
          <a:p>
            <a:pPr eaLnBrk="1" hangingPunct="1"/>
            <a:r>
              <a:rPr lang="en-US" altLang="en-US"/>
              <a:t>Version 3 of the “Trend” or “Business as Usual” land change forecast for 2030 by Phase 5 Watershed modeling segment.</a:t>
            </a:r>
          </a:p>
          <a:p>
            <a:pPr eaLnBrk="1" hangingPunct="1"/>
            <a:endParaRPr lang="en-US" altLang="en-US"/>
          </a:p>
          <a:p>
            <a:pPr eaLnBrk="1" hangingPunct="1"/>
            <a:r>
              <a:rPr lang="en-US" altLang="en-US"/>
              <a:t>Example output of forecasted urban growth in acres from the CBLCM for Bay watershed counties.  Darker areas show the highest relative levels of urban growth.  Generally, the high growth counties fall along the major transportation corridors such as I-95, I-66, and I-81.</a:t>
            </a:r>
          </a:p>
          <a:p>
            <a:pPr eaLnBrk="1" hangingPunct="1"/>
            <a:endParaRPr lang="en-US" altLang="en-US"/>
          </a:p>
          <a:p>
            <a:pPr eaLnBrk="1" hangingPunct="1"/>
            <a:r>
              <a:rPr lang="en-US" altLang="en-US"/>
              <a:t>The yellow square box identifies the extent of the close-up perspective provided in the next slide.</a:t>
            </a:r>
          </a:p>
          <a:p>
            <a:pPr eaLnBrk="1" hangingPunct="1"/>
            <a:endParaRPr lang="en-US" altLang="en-US"/>
          </a:p>
        </p:txBody>
      </p:sp>
    </p:spTree>
    <p:extLst>
      <p:ext uri="{BB962C8B-B14F-4D97-AF65-F5344CB8AC3E}">
        <p14:creationId xmlns:p14="http://schemas.microsoft.com/office/powerpoint/2010/main" val="192695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Arial" panose="020B0604020202020204" pitchFamily="34" charset="0"/>
              </a:defRPr>
            </a:lvl1pPr>
            <a:lvl2pPr marL="715963" indent="-274638" defTabSz="931863">
              <a:spcBef>
                <a:spcPct val="30000"/>
              </a:spcBef>
              <a:defRPr sz="1200">
                <a:solidFill>
                  <a:schemeClr val="tx1"/>
                </a:solidFill>
                <a:latin typeface="Arial" panose="020B0604020202020204" pitchFamily="34" charset="0"/>
              </a:defRPr>
            </a:lvl2pPr>
            <a:lvl3pPr marL="1101725" indent="-219075" defTabSz="931863">
              <a:spcBef>
                <a:spcPct val="30000"/>
              </a:spcBef>
              <a:defRPr sz="1200">
                <a:solidFill>
                  <a:schemeClr val="tx1"/>
                </a:solidFill>
                <a:latin typeface="Arial" panose="020B0604020202020204" pitchFamily="34" charset="0"/>
              </a:defRPr>
            </a:lvl3pPr>
            <a:lvl4pPr marL="1541463" indent="-219075" defTabSz="931863">
              <a:spcBef>
                <a:spcPct val="30000"/>
              </a:spcBef>
              <a:defRPr sz="1200">
                <a:solidFill>
                  <a:schemeClr val="tx1"/>
                </a:solidFill>
                <a:latin typeface="Arial" panose="020B0604020202020204" pitchFamily="34" charset="0"/>
              </a:defRPr>
            </a:lvl4pPr>
            <a:lvl5pPr marL="1982788" indent="-219075" defTabSz="931863">
              <a:spcBef>
                <a:spcPct val="30000"/>
              </a:spcBef>
              <a:defRPr sz="1200">
                <a:solidFill>
                  <a:schemeClr val="tx1"/>
                </a:solidFill>
                <a:latin typeface="Arial" panose="020B0604020202020204" pitchFamily="34" charset="0"/>
              </a:defRPr>
            </a:lvl5pPr>
            <a:lvl6pPr marL="2439988" indent="-219075" defTabSz="931863" eaLnBrk="0" fontAlgn="base" hangingPunct="0">
              <a:spcBef>
                <a:spcPct val="30000"/>
              </a:spcBef>
              <a:spcAft>
                <a:spcPct val="0"/>
              </a:spcAft>
              <a:defRPr sz="1200">
                <a:solidFill>
                  <a:schemeClr val="tx1"/>
                </a:solidFill>
                <a:latin typeface="Arial" panose="020B0604020202020204" pitchFamily="34" charset="0"/>
              </a:defRPr>
            </a:lvl6pPr>
            <a:lvl7pPr marL="2897188" indent="-219075" defTabSz="931863" eaLnBrk="0" fontAlgn="base" hangingPunct="0">
              <a:spcBef>
                <a:spcPct val="30000"/>
              </a:spcBef>
              <a:spcAft>
                <a:spcPct val="0"/>
              </a:spcAft>
              <a:defRPr sz="1200">
                <a:solidFill>
                  <a:schemeClr val="tx1"/>
                </a:solidFill>
                <a:latin typeface="Arial" panose="020B0604020202020204" pitchFamily="34" charset="0"/>
              </a:defRPr>
            </a:lvl7pPr>
            <a:lvl8pPr marL="3354388" indent="-219075" defTabSz="931863" eaLnBrk="0" fontAlgn="base" hangingPunct="0">
              <a:spcBef>
                <a:spcPct val="30000"/>
              </a:spcBef>
              <a:spcAft>
                <a:spcPct val="0"/>
              </a:spcAft>
              <a:defRPr sz="1200">
                <a:solidFill>
                  <a:schemeClr val="tx1"/>
                </a:solidFill>
                <a:latin typeface="Arial" panose="020B0604020202020204" pitchFamily="34" charset="0"/>
              </a:defRPr>
            </a:lvl8pPr>
            <a:lvl9pPr marL="3811588" indent="-219075" defTabSz="931863"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31863" rtl="0" eaLnBrk="1" fontAlgn="auto" latinLnBrk="0" hangingPunct="1">
              <a:lnSpc>
                <a:spcPct val="100000"/>
              </a:lnSpc>
              <a:spcBef>
                <a:spcPct val="0"/>
              </a:spcBef>
              <a:spcAft>
                <a:spcPts val="0"/>
              </a:spcAft>
              <a:buClrTx/>
              <a:buSzTx/>
              <a:buFontTx/>
              <a:buNone/>
              <a:tabLst/>
              <a:defRPr/>
            </a:pPr>
            <a:fld id="{AF1A9D77-69F7-4718-AAE4-9308B52793FB}" type="slidenum">
              <a:rPr kumimoji="0" lang="en-US"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31863" rtl="0" eaLnBrk="1" fontAlgn="auto" latinLnBrk="0" hangingPunct="1">
                <a:lnSpc>
                  <a:spcPct val="100000"/>
                </a:lnSpc>
                <a:spcBef>
                  <a:spcPct val="0"/>
                </a:spcBef>
                <a:spcAft>
                  <a:spcPts val="0"/>
                </a:spcAft>
                <a:buClrTx/>
                <a:buSzTx/>
                <a:buFontTx/>
                <a:buNone/>
                <a:tabLst/>
                <a:defRPr/>
              </a:pPr>
              <a:t>24</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1" name="Rectangle 7"/>
          <p:cNvSpPr txBox="1">
            <a:spLocks noGrp="1" noChangeArrowheads="1"/>
          </p:cNvSpPr>
          <p:nvPr/>
        </p:nvSpPr>
        <p:spPr bwMode="auto">
          <a:xfrm>
            <a:off x="5265014" y="6659641"/>
            <a:ext cx="4029282" cy="3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2" tIns="46586" rIns="93172" bIns="46586" anchor="b"/>
          <a:lstStyle>
            <a:lvl1pPr defTabSz="966788">
              <a:spcBef>
                <a:spcPct val="30000"/>
              </a:spcBef>
              <a:defRPr sz="1200">
                <a:solidFill>
                  <a:schemeClr val="tx1"/>
                </a:solidFill>
                <a:latin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6788" rtl="0" eaLnBrk="1" fontAlgn="auto" latinLnBrk="0" hangingPunct="1">
              <a:lnSpc>
                <a:spcPct val="100000"/>
              </a:lnSpc>
              <a:spcBef>
                <a:spcPct val="0"/>
              </a:spcBef>
              <a:spcAft>
                <a:spcPts val="0"/>
              </a:spcAft>
              <a:buClrTx/>
              <a:buSzTx/>
              <a:buFontTx/>
              <a:buNone/>
              <a:tabLst/>
              <a:defRPr/>
            </a:pPr>
            <a:fld id="{33F90C68-C172-4525-94BE-E391F7EDB1CB}"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66788" rtl="0" eaLnBrk="1" fontAlgn="auto" latinLnBrk="0" hangingPunct="1">
                <a:lnSpc>
                  <a:spcPct val="100000"/>
                </a:lnSpc>
                <a:spcBef>
                  <a:spcPct val="0"/>
                </a:spcBef>
                <a:spcAft>
                  <a:spcPts val="0"/>
                </a:spcAft>
                <a:buClrTx/>
                <a:buSzTx/>
                <a:buFontTx/>
                <a:buNone/>
                <a:tabLst/>
                <a:defRPr/>
              </a:pPr>
              <a:t>24</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2" name="Rectangle 7"/>
          <p:cNvSpPr txBox="1">
            <a:spLocks noGrp="1" noChangeArrowheads="1"/>
          </p:cNvSpPr>
          <p:nvPr/>
        </p:nvSpPr>
        <p:spPr bwMode="auto">
          <a:xfrm>
            <a:off x="5265014" y="6660838"/>
            <a:ext cx="4029282" cy="34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0" rIns="93382" bIns="46690" anchor="b"/>
          <a:lstStyle>
            <a:lvl1pPr defTabSz="968375">
              <a:spcBef>
                <a:spcPct val="30000"/>
              </a:spcBef>
              <a:defRPr sz="1200">
                <a:solidFill>
                  <a:schemeClr val="tx1"/>
                </a:solidFill>
                <a:latin typeface="Arial" panose="020B0604020202020204" pitchFamily="34" charset="0"/>
              </a:defRPr>
            </a:lvl1pPr>
            <a:lvl2pPr marL="742950" indent="-285750" defTabSz="968375">
              <a:spcBef>
                <a:spcPct val="30000"/>
              </a:spcBef>
              <a:defRPr sz="1200">
                <a:solidFill>
                  <a:schemeClr val="tx1"/>
                </a:solidFill>
                <a:latin typeface="Arial" panose="020B0604020202020204" pitchFamily="34" charset="0"/>
              </a:defRPr>
            </a:lvl2pPr>
            <a:lvl3pPr marL="1143000" indent="-228600" defTabSz="968375">
              <a:spcBef>
                <a:spcPct val="30000"/>
              </a:spcBef>
              <a:defRPr sz="1200">
                <a:solidFill>
                  <a:schemeClr val="tx1"/>
                </a:solidFill>
                <a:latin typeface="Arial" panose="020B0604020202020204" pitchFamily="34" charset="0"/>
              </a:defRPr>
            </a:lvl3pPr>
            <a:lvl4pPr marL="1600200" indent="-228600" defTabSz="968375">
              <a:spcBef>
                <a:spcPct val="30000"/>
              </a:spcBef>
              <a:defRPr sz="1200">
                <a:solidFill>
                  <a:schemeClr val="tx1"/>
                </a:solidFill>
                <a:latin typeface="Arial" panose="020B0604020202020204" pitchFamily="34" charset="0"/>
              </a:defRPr>
            </a:lvl4pPr>
            <a:lvl5pPr marL="2057400" indent="-228600" defTabSz="968375">
              <a:spcBef>
                <a:spcPct val="30000"/>
              </a:spcBef>
              <a:defRPr sz="1200">
                <a:solidFill>
                  <a:schemeClr val="tx1"/>
                </a:solidFill>
                <a:latin typeface="Arial" panose="020B0604020202020204" pitchFamily="34" charset="0"/>
              </a:defRPr>
            </a:lvl5pPr>
            <a:lvl6pPr marL="2514600" indent="-228600" defTabSz="968375"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68375"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68375"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68375"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68375" rtl="0" eaLnBrk="1" fontAlgn="auto" latinLnBrk="0" hangingPunct="1">
              <a:lnSpc>
                <a:spcPct val="100000"/>
              </a:lnSpc>
              <a:spcBef>
                <a:spcPct val="0"/>
              </a:spcBef>
              <a:spcAft>
                <a:spcPts val="0"/>
              </a:spcAft>
              <a:buClrTx/>
              <a:buSzTx/>
              <a:buFontTx/>
              <a:buNone/>
              <a:tabLst/>
              <a:defRPr/>
            </a:pPr>
            <a:fld id="{BA150AEF-BF84-4469-98CE-98A6F094FF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68375" rtl="0" eaLnBrk="1" fontAlgn="auto" latinLnBrk="0" hangingPunct="1">
                <a:lnSpc>
                  <a:spcPct val="100000"/>
                </a:lnSpc>
                <a:spcBef>
                  <a:spcPct val="0"/>
                </a:spcBef>
                <a:spcAft>
                  <a:spcPts val="0"/>
                </a:spcAft>
                <a:buClrTx/>
                <a:buSzTx/>
                <a:buFontTx/>
                <a:buNone/>
                <a:tabLst/>
                <a:defRPr/>
              </a:pPr>
              <a:t>24</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3" name="Rectangle 2"/>
          <p:cNvSpPr>
            <a:spLocks noGrp="1" noRot="1" noChangeAspect="1" noChangeArrowheads="1" noTextEdit="1"/>
          </p:cNvSpPr>
          <p:nvPr>
            <p:ph type="sldImg"/>
          </p:nvPr>
        </p:nvSpPr>
        <p:spPr>
          <a:xfrm>
            <a:off x="2314575" y="527050"/>
            <a:ext cx="4673600" cy="2628900"/>
          </a:xfrm>
          <a:ln/>
        </p:spPr>
      </p:sp>
      <p:sp>
        <p:nvSpPr>
          <p:cNvPr id="7174" name="Rectangle 3"/>
          <p:cNvSpPr>
            <a:spLocks noGrp="1" noChangeArrowheads="1"/>
          </p:cNvSpPr>
          <p:nvPr>
            <p:ph type="body" idx="1"/>
          </p:nvPr>
        </p:nvSpPr>
        <p:spPr>
          <a:xfrm>
            <a:off x="930482" y="3329222"/>
            <a:ext cx="7435436" cy="315444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382" tIns="46690" rIns="93382" bIns="46690"/>
          <a:lstStyle/>
          <a:p>
            <a:pPr eaLnBrk="1" hangingPunct="1"/>
            <a:r>
              <a:rPr lang="en-US" altLang="en-US"/>
              <a:t>Version 3 of the “Trend” or “Business as Usual” land change forecast for 2030 by Phase 5 Watershed modeling segment.</a:t>
            </a:r>
          </a:p>
          <a:p>
            <a:pPr eaLnBrk="1" hangingPunct="1"/>
            <a:endParaRPr lang="en-US" altLang="en-US"/>
          </a:p>
          <a:p>
            <a:pPr eaLnBrk="1" hangingPunct="1"/>
            <a:r>
              <a:rPr lang="en-US" altLang="en-US"/>
              <a:t>Example output of forecasted urban growth in acres from the CBLCM for Bay watershed counties.  Darker areas show the highest relative levels of urban growth.  Generally, the high growth counties fall along the major transportation corridors such as I-95, I-66, and I-81.</a:t>
            </a:r>
          </a:p>
          <a:p>
            <a:pPr eaLnBrk="1" hangingPunct="1"/>
            <a:endParaRPr lang="en-US" altLang="en-US"/>
          </a:p>
          <a:p>
            <a:pPr eaLnBrk="1" hangingPunct="1"/>
            <a:r>
              <a:rPr lang="en-US" altLang="en-US"/>
              <a:t>The yellow square box identifies the extent of the close-up perspective provided in the next slide.</a:t>
            </a:r>
          </a:p>
          <a:p>
            <a:pPr eaLnBrk="1" hangingPunct="1"/>
            <a:endParaRPr lang="en-US" altLang="en-US"/>
          </a:p>
        </p:txBody>
      </p:sp>
    </p:spTree>
    <p:extLst>
      <p:ext uri="{BB962C8B-B14F-4D97-AF65-F5344CB8AC3E}">
        <p14:creationId xmlns:p14="http://schemas.microsoft.com/office/powerpoint/2010/main" val="1969984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7"/>
            <a:ext cx="10360501" cy="1470025"/>
          </a:xfrm>
        </p:spPr>
        <p:txBody>
          <a:bodyPr/>
          <a:lstStyle/>
          <a:p>
            <a:r>
              <a:rPr lang="en-US"/>
              <a:t>Click to edit Master title style</a:t>
            </a:r>
          </a:p>
        </p:txBody>
      </p:sp>
      <p:sp>
        <p:nvSpPr>
          <p:cNvPr id="3" name="Subtitle 2"/>
          <p:cNvSpPr>
            <a:spLocks noGrp="1"/>
          </p:cNvSpPr>
          <p:nvPr>
            <p:ph type="subTitle" idx="1"/>
          </p:nvPr>
        </p:nvSpPr>
        <p:spPr>
          <a:xfrm>
            <a:off x="1828324" y="3886200"/>
            <a:ext cx="8532178" cy="1752600"/>
          </a:xfrm>
        </p:spPr>
        <p:txBody>
          <a:bodyPr/>
          <a:lstStyle>
            <a:lvl1pPr marL="0" indent="0" algn="ctr">
              <a:buNone/>
              <a:defRPr/>
            </a:lvl1pPr>
            <a:lvl2pPr marL="457063" indent="0" algn="ctr">
              <a:buNone/>
              <a:defRPr/>
            </a:lvl2pPr>
            <a:lvl3pPr marL="914126" indent="0" algn="ctr">
              <a:buNone/>
              <a:defRPr/>
            </a:lvl3pPr>
            <a:lvl4pPr marL="1371189" indent="0" algn="ctr">
              <a:buNone/>
              <a:defRPr/>
            </a:lvl4pPr>
            <a:lvl5pPr marL="1828251" indent="0" algn="ctr">
              <a:buNone/>
              <a:defRPr/>
            </a:lvl5pPr>
            <a:lvl6pPr marL="2285314" indent="0" algn="ctr">
              <a:buNone/>
              <a:defRPr/>
            </a:lvl6pPr>
            <a:lvl7pPr marL="2742377" indent="0" algn="ctr">
              <a:buNone/>
              <a:defRPr/>
            </a:lvl7pPr>
            <a:lvl8pPr marL="3199440" indent="0" algn="ctr">
              <a:buNone/>
              <a:defRPr/>
            </a:lvl8pPr>
            <a:lvl9pPr marL="3656503"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02A49AE-42E6-4447-A07D-29F45B786403}"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821507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3FF65DE-BC79-413D-9184-DCE140C95ED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25596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0"/>
            <a:ext cx="2742486"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441" y="274640"/>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BAFF405-52E7-413E-9356-C266F42721BB}"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32857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p>
            <a:r>
              <a:rPr lang="en-US"/>
              <a:t>Click to edit Master title style</a:t>
            </a:r>
          </a:p>
        </p:txBody>
      </p:sp>
      <p:sp>
        <p:nvSpPr>
          <p:cNvPr id="3" name="Text Placeholder 2"/>
          <p:cNvSpPr>
            <a:spLocks noGrp="1"/>
          </p:cNvSpPr>
          <p:nvPr>
            <p:ph type="body" sz="half" idx="1"/>
          </p:nvPr>
        </p:nvSpPr>
        <p:spPr>
          <a:xfrm>
            <a:off x="609441" y="1600200"/>
            <a:ext cx="10969943"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441" y="3938590"/>
            <a:ext cx="10969943"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F85788-3EAD-44A6-8C07-3C9E8D7448E9}"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49060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523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92C3C8D-D727-4FA3-84DB-6E58DCC646D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268557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2"/>
            <a:ext cx="10360501" cy="1362075"/>
          </a:xfrm>
        </p:spPr>
        <p:txBody>
          <a:bodyPr anchor="t"/>
          <a:lstStyle>
            <a:lvl1pPr algn="l">
              <a:defRPr sz="3999" b="1" cap="all"/>
            </a:lvl1pPr>
          </a:lstStyle>
          <a:p>
            <a:r>
              <a:rPr lang="en-US"/>
              <a:t>Click to edit Master title style</a:t>
            </a:r>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1999"/>
            </a:lvl1pPr>
            <a:lvl2pPr marL="457063" indent="0">
              <a:buNone/>
              <a:defRPr sz="1799"/>
            </a:lvl2pPr>
            <a:lvl3pPr marL="914126" indent="0">
              <a:buNone/>
              <a:defRPr sz="1600"/>
            </a:lvl3pPr>
            <a:lvl4pPr marL="1371189" indent="0">
              <a:buNone/>
              <a:defRPr sz="1400"/>
            </a:lvl4pPr>
            <a:lvl5pPr marL="1828251" indent="0">
              <a:buNone/>
              <a:defRPr sz="1400"/>
            </a:lvl5pPr>
            <a:lvl6pPr marL="2285314" indent="0">
              <a:buNone/>
              <a:defRPr sz="1400"/>
            </a:lvl6pPr>
            <a:lvl7pPr marL="2742377" indent="0">
              <a:buNone/>
              <a:defRPr sz="1400"/>
            </a:lvl7pPr>
            <a:lvl8pPr marL="3199440" indent="0">
              <a:buNone/>
              <a:defRPr sz="1400"/>
            </a:lvl8pPr>
            <a:lvl9pPr marL="3656503"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097F70E-1129-42A5-ACE9-4C55322B7F9A}"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958986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441" y="1600202"/>
            <a:ext cx="5383398" cy="4525963"/>
          </a:xfrm>
        </p:spPr>
        <p:txBody>
          <a:bodyPr/>
          <a:lstStyle>
            <a:lvl1pPr>
              <a:defRPr sz="2799"/>
            </a:lvl1pPr>
            <a:lvl2pPr>
              <a:defRPr sz="2399"/>
            </a:lvl2pPr>
            <a:lvl3pPr>
              <a:defRPr sz="1999"/>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5986" y="1600202"/>
            <a:ext cx="5383398" cy="4525963"/>
          </a:xfrm>
        </p:spPr>
        <p:txBody>
          <a:bodyPr/>
          <a:lstStyle>
            <a:lvl1pPr>
              <a:defRPr sz="2799"/>
            </a:lvl1pPr>
            <a:lvl2pPr>
              <a:defRPr sz="2399"/>
            </a:lvl2pPr>
            <a:lvl3pPr>
              <a:defRPr sz="1999"/>
            </a:lvl3pPr>
            <a:lvl4pPr>
              <a:defRPr sz="1799"/>
            </a:lvl4pPr>
            <a:lvl5pPr>
              <a:defRPr sz="1799"/>
            </a:lvl5pPr>
            <a:lvl6pPr>
              <a:defRPr sz="1799"/>
            </a:lvl6pPr>
            <a:lvl7pPr>
              <a:defRPr sz="1799"/>
            </a:lvl7pPr>
            <a:lvl8pPr>
              <a:defRPr sz="1799"/>
            </a:lvl8pPr>
            <a:lvl9pPr>
              <a:defRPr sz="17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03E1A83-58AB-40FA-9E30-B8245111DE5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44721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42" y="1535113"/>
            <a:ext cx="5385514" cy="63976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609442" y="2174875"/>
            <a:ext cx="5385514" cy="3951288"/>
          </a:xfrm>
        </p:spPr>
        <p:txBody>
          <a:bodyPr/>
          <a:lstStyle>
            <a:lvl1pPr>
              <a:defRPr sz="23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1755" y="1535113"/>
            <a:ext cx="5387630" cy="63976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1755" y="2174875"/>
            <a:ext cx="5387630" cy="3951288"/>
          </a:xfrm>
        </p:spPr>
        <p:txBody>
          <a:bodyPr/>
          <a:lstStyle>
            <a:lvl1pPr>
              <a:defRPr sz="2399"/>
            </a:lvl1pPr>
            <a:lvl2pPr>
              <a:defRPr sz="1999"/>
            </a:lvl2pPr>
            <a:lvl3pPr>
              <a:defRPr sz="1799"/>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3751C9EB-2A43-4129-81BE-51C20767CFF4}"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104317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A5E5D762-1F16-4DC8-AE21-20DB460224E5}"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3425908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2D04521-0D69-4043-9B3E-7F39777179A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2904828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1999" b="1"/>
            </a:lvl1pPr>
          </a:lstStyle>
          <a:p>
            <a:r>
              <a:rPr lang="en-US"/>
              <a:t>Click to edit Master title style</a:t>
            </a:r>
          </a:p>
        </p:txBody>
      </p:sp>
      <p:sp>
        <p:nvSpPr>
          <p:cNvPr id="3" name="Content Placeholder 2"/>
          <p:cNvSpPr>
            <a:spLocks noGrp="1"/>
          </p:cNvSpPr>
          <p:nvPr>
            <p:ph idx="1"/>
          </p:nvPr>
        </p:nvSpPr>
        <p:spPr>
          <a:xfrm>
            <a:off x="4765492" y="273052"/>
            <a:ext cx="6813892" cy="5853113"/>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42" y="1435102"/>
            <a:ext cx="4010039" cy="4691063"/>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1D7CCA4-571A-4D62-BED5-EF3CDDDA3717}"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878720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1999" b="1"/>
            </a:lvl1pPr>
          </a:lstStyle>
          <a:p>
            <a:r>
              <a:rPr lang="en-US"/>
              <a:t>Click to edit Master title style</a:t>
            </a:r>
          </a:p>
        </p:txBody>
      </p:sp>
      <p:sp>
        <p:nvSpPr>
          <p:cNvPr id="3" name="Picture Placeholder 2"/>
          <p:cNvSpPr>
            <a:spLocks noGrp="1"/>
          </p:cNvSpPr>
          <p:nvPr>
            <p:ph type="pic" idx="1"/>
          </p:nvPr>
        </p:nvSpPr>
        <p:spPr>
          <a:xfrm>
            <a:off x="2389095" y="612775"/>
            <a:ext cx="7313295" cy="4114800"/>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pPr lvl="0"/>
            <a:endParaRPr lang="en-US" noProof="0"/>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A426C89-182C-4CEE-8E16-C1454EC6EF20}" type="slidenum">
              <a:rPr lang="en-US" altLang="en-US">
                <a:solidFill>
                  <a:srgbClr val="000000"/>
                </a:solidFill>
              </a:rPr>
              <a:pPr>
                <a:defRPr/>
              </a:pPr>
              <a:t>‹#›</a:t>
            </a:fld>
            <a:endParaRPr lang="en-US" altLang="en-US">
              <a:solidFill>
                <a:srgbClr val="000000"/>
              </a:solidFill>
            </a:endParaRPr>
          </a:p>
        </p:txBody>
      </p:sp>
    </p:spTree>
    <p:extLst>
      <p:ext uri="{BB962C8B-B14F-4D97-AF65-F5344CB8AC3E}">
        <p14:creationId xmlns:p14="http://schemas.microsoft.com/office/powerpoint/2010/main" val="148516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441" y="274638"/>
            <a:ext cx="1096994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441" y="1600202"/>
            <a:ext cx="1096994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441"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4164515" y="6245225"/>
            <a:ext cx="385979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8735325" y="6245225"/>
            <a:ext cx="2844059"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A5E1842F-6FED-472B-8ADF-A20145A2F92B}" type="slidenum">
              <a:rPr lang="en-US" altLang="en-US">
                <a:solidFill>
                  <a:srgbClr val="000000"/>
                </a:solidFill>
              </a:rPr>
              <a:pPr fontAlgn="base">
                <a:spcBef>
                  <a:spcPct val="0"/>
                </a:spcBef>
                <a:spcAft>
                  <a:spcPct val="0"/>
                </a:spcAft>
                <a:defRPr/>
              </a:pPr>
              <a:t>‹#›</a:t>
            </a:fld>
            <a:endParaRPr lang="en-US" altLang="en-US">
              <a:solidFill>
                <a:srgbClr val="000000"/>
              </a:solidFill>
            </a:endParaRPr>
          </a:p>
        </p:txBody>
      </p:sp>
    </p:spTree>
    <p:extLst>
      <p:ext uri="{BB962C8B-B14F-4D97-AF65-F5344CB8AC3E}">
        <p14:creationId xmlns:p14="http://schemas.microsoft.com/office/powerpoint/2010/main" val="3045149888"/>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 id="2147483902" r:id="rId12"/>
    <p:sldLayoutId id="2147483903" r:id="rId13"/>
  </p:sldLayoutIdLst>
  <p:txStyles>
    <p:titleStyle>
      <a:lvl1pPr algn="ctr" rtl="0" eaLnBrk="0" fontAlgn="base" hangingPunct="0">
        <a:spcBef>
          <a:spcPct val="0"/>
        </a:spcBef>
        <a:spcAft>
          <a:spcPct val="0"/>
        </a:spcAft>
        <a:defRPr sz="4399">
          <a:solidFill>
            <a:schemeClr val="tx2"/>
          </a:solidFill>
          <a:latin typeface="+mj-lt"/>
          <a:ea typeface="+mj-ea"/>
          <a:cs typeface="+mj-cs"/>
        </a:defRPr>
      </a:lvl1pPr>
      <a:lvl2pPr algn="ctr" rtl="0" eaLnBrk="0" fontAlgn="base" hangingPunct="0">
        <a:spcBef>
          <a:spcPct val="0"/>
        </a:spcBef>
        <a:spcAft>
          <a:spcPct val="0"/>
        </a:spcAft>
        <a:defRPr sz="4399">
          <a:solidFill>
            <a:schemeClr val="tx2"/>
          </a:solidFill>
          <a:latin typeface="Arial" pitchFamily="34" charset="0"/>
        </a:defRPr>
      </a:lvl2pPr>
      <a:lvl3pPr algn="ctr" rtl="0" eaLnBrk="0" fontAlgn="base" hangingPunct="0">
        <a:spcBef>
          <a:spcPct val="0"/>
        </a:spcBef>
        <a:spcAft>
          <a:spcPct val="0"/>
        </a:spcAft>
        <a:defRPr sz="4399">
          <a:solidFill>
            <a:schemeClr val="tx2"/>
          </a:solidFill>
          <a:latin typeface="Arial" pitchFamily="34" charset="0"/>
        </a:defRPr>
      </a:lvl3pPr>
      <a:lvl4pPr algn="ctr" rtl="0" eaLnBrk="0" fontAlgn="base" hangingPunct="0">
        <a:spcBef>
          <a:spcPct val="0"/>
        </a:spcBef>
        <a:spcAft>
          <a:spcPct val="0"/>
        </a:spcAft>
        <a:defRPr sz="4399">
          <a:solidFill>
            <a:schemeClr val="tx2"/>
          </a:solidFill>
          <a:latin typeface="Arial" pitchFamily="34" charset="0"/>
        </a:defRPr>
      </a:lvl4pPr>
      <a:lvl5pPr algn="ctr" rtl="0" eaLnBrk="0" fontAlgn="base" hangingPunct="0">
        <a:spcBef>
          <a:spcPct val="0"/>
        </a:spcBef>
        <a:spcAft>
          <a:spcPct val="0"/>
        </a:spcAft>
        <a:defRPr sz="4399">
          <a:solidFill>
            <a:schemeClr val="tx2"/>
          </a:solidFill>
          <a:latin typeface="Arial" pitchFamily="34" charset="0"/>
        </a:defRPr>
      </a:lvl5pPr>
      <a:lvl6pPr marL="457063" algn="ctr" rtl="0" fontAlgn="base">
        <a:spcBef>
          <a:spcPct val="0"/>
        </a:spcBef>
        <a:spcAft>
          <a:spcPct val="0"/>
        </a:spcAft>
        <a:defRPr sz="4399">
          <a:solidFill>
            <a:schemeClr val="tx2"/>
          </a:solidFill>
          <a:latin typeface="Arial" pitchFamily="34" charset="0"/>
        </a:defRPr>
      </a:lvl6pPr>
      <a:lvl7pPr marL="914126" algn="ctr" rtl="0" fontAlgn="base">
        <a:spcBef>
          <a:spcPct val="0"/>
        </a:spcBef>
        <a:spcAft>
          <a:spcPct val="0"/>
        </a:spcAft>
        <a:defRPr sz="4399">
          <a:solidFill>
            <a:schemeClr val="tx2"/>
          </a:solidFill>
          <a:latin typeface="Arial" pitchFamily="34" charset="0"/>
        </a:defRPr>
      </a:lvl7pPr>
      <a:lvl8pPr marL="1371189" algn="ctr" rtl="0" fontAlgn="base">
        <a:spcBef>
          <a:spcPct val="0"/>
        </a:spcBef>
        <a:spcAft>
          <a:spcPct val="0"/>
        </a:spcAft>
        <a:defRPr sz="4399">
          <a:solidFill>
            <a:schemeClr val="tx2"/>
          </a:solidFill>
          <a:latin typeface="Arial" pitchFamily="34" charset="0"/>
        </a:defRPr>
      </a:lvl8pPr>
      <a:lvl9pPr marL="1828251" algn="ctr" rtl="0" fontAlgn="base">
        <a:spcBef>
          <a:spcPct val="0"/>
        </a:spcBef>
        <a:spcAft>
          <a:spcPct val="0"/>
        </a:spcAft>
        <a:defRPr sz="4399">
          <a:solidFill>
            <a:schemeClr val="tx2"/>
          </a:solidFill>
          <a:latin typeface="Arial" pitchFamily="34" charset="0"/>
        </a:defRPr>
      </a:lvl9pPr>
    </p:titleStyle>
    <p:bodyStyle>
      <a:lvl1pPr marL="342797" indent="-342797" algn="l" rtl="0" eaLnBrk="0" fontAlgn="base" hangingPunct="0">
        <a:spcBef>
          <a:spcPct val="20000"/>
        </a:spcBef>
        <a:spcAft>
          <a:spcPct val="0"/>
        </a:spcAft>
        <a:buChar char="•"/>
        <a:defRPr sz="3199">
          <a:solidFill>
            <a:schemeClr val="tx1"/>
          </a:solidFill>
          <a:latin typeface="+mn-lt"/>
          <a:ea typeface="+mn-ea"/>
          <a:cs typeface="+mn-cs"/>
        </a:defRPr>
      </a:lvl1pPr>
      <a:lvl2pPr marL="742727" indent="-285664" algn="l" rtl="0" eaLnBrk="0" fontAlgn="base" hangingPunct="0">
        <a:spcBef>
          <a:spcPct val="20000"/>
        </a:spcBef>
        <a:spcAft>
          <a:spcPct val="0"/>
        </a:spcAft>
        <a:buChar char="–"/>
        <a:defRPr sz="2799">
          <a:solidFill>
            <a:schemeClr val="tx1"/>
          </a:solidFill>
          <a:latin typeface="+mn-lt"/>
        </a:defRPr>
      </a:lvl2pPr>
      <a:lvl3pPr marL="1142657" indent="-228531" algn="l" rtl="0" eaLnBrk="0" fontAlgn="base" hangingPunct="0">
        <a:spcBef>
          <a:spcPct val="20000"/>
        </a:spcBef>
        <a:spcAft>
          <a:spcPct val="0"/>
        </a:spcAft>
        <a:buChar char="•"/>
        <a:defRPr sz="2399">
          <a:solidFill>
            <a:schemeClr val="tx1"/>
          </a:solidFill>
          <a:latin typeface="+mn-lt"/>
        </a:defRPr>
      </a:lvl3pPr>
      <a:lvl4pPr marL="1599720" indent="-228531" algn="l" rtl="0" eaLnBrk="0" fontAlgn="base" hangingPunct="0">
        <a:spcBef>
          <a:spcPct val="20000"/>
        </a:spcBef>
        <a:spcAft>
          <a:spcPct val="0"/>
        </a:spcAft>
        <a:buChar char="–"/>
        <a:defRPr sz="1999">
          <a:solidFill>
            <a:schemeClr val="tx1"/>
          </a:solidFill>
          <a:latin typeface="+mn-lt"/>
        </a:defRPr>
      </a:lvl4pPr>
      <a:lvl5pPr marL="2056783" indent="-228531" algn="l" rtl="0" eaLnBrk="0" fontAlgn="base" hangingPunct="0">
        <a:spcBef>
          <a:spcPct val="20000"/>
        </a:spcBef>
        <a:spcAft>
          <a:spcPct val="0"/>
        </a:spcAft>
        <a:buChar char="»"/>
        <a:defRPr sz="1999">
          <a:solidFill>
            <a:schemeClr val="tx1"/>
          </a:solidFill>
          <a:latin typeface="+mn-lt"/>
        </a:defRPr>
      </a:lvl5pPr>
      <a:lvl6pPr marL="2513846" indent="-228531" algn="l" rtl="0" fontAlgn="base">
        <a:spcBef>
          <a:spcPct val="20000"/>
        </a:spcBef>
        <a:spcAft>
          <a:spcPct val="0"/>
        </a:spcAft>
        <a:buChar char="»"/>
        <a:defRPr sz="1999">
          <a:solidFill>
            <a:schemeClr val="tx1"/>
          </a:solidFill>
          <a:latin typeface="+mn-lt"/>
        </a:defRPr>
      </a:lvl6pPr>
      <a:lvl7pPr marL="2970908" indent="-228531" algn="l" rtl="0" fontAlgn="base">
        <a:spcBef>
          <a:spcPct val="20000"/>
        </a:spcBef>
        <a:spcAft>
          <a:spcPct val="0"/>
        </a:spcAft>
        <a:buChar char="»"/>
        <a:defRPr sz="1999">
          <a:solidFill>
            <a:schemeClr val="tx1"/>
          </a:solidFill>
          <a:latin typeface="+mn-lt"/>
        </a:defRPr>
      </a:lvl7pPr>
      <a:lvl8pPr marL="3427971" indent="-228531" algn="l" rtl="0" fontAlgn="base">
        <a:spcBef>
          <a:spcPct val="20000"/>
        </a:spcBef>
        <a:spcAft>
          <a:spcPct val="0"/>
        </a:spcAft>
        <a:buChar char="»"/>
        <a:defRPr sz="1999">
          <a:solidFill>
            <a:schemeClr val="tx1"/>
          </a:solidFill>
          <a:latin typeface="+mn-lt"/>
        </a:defRPr>
      </a:lvl8pPr>
      <a:lvl9pPr marL="3885034" indent="-228531" algn="l" rtl="0" fontAlgn="base">
        <a:spcBef>
          <a:spcPct val="20000"/>
        </a:spcBef>
        <a:spcAft>
          <a:spcPct val="0"/>
        </a:spcAft>
        <a:buChar char="»"/>
        <a:defRPr sz="1999">
          <a:solidFill>
            <a:schemeClr val="tx1"/>
          </a:solidFill>
          <a:latin typeface="+mn-lt"/>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chart" Target="../charts/chart9.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1.emf"/><Relationship Id="rId4" Type="http://schemas.openxmlformats.org/officeDocument/2006/relationships/image" Target="../media/image10.sv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8.emf"/><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 Id="rId5" Type="http://schemas.openxmlformats.org/officeDocument/2006/relationships/image" Target="../media/image22.emf"/><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emf"/><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emf"/><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6.emf"/><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51686" y="2926835"/>
            <a:ext cx="7085447" cy="1738296"/>
          </a:xfrm>
          <a:prstGeom prst="rect">
            <a:avLst/>
          </a:prstGeom>
          <a:noFill/>
        </p:spPr>
        <p:txBody>
          <a:bodyPr wrap="square" rtlCol="0">
            <a:spAutoFit/>
          </a:bodyPr>
          <a:lstStyle/>
          <a:p>
            <a:pPr algn="ctr" defTabSz="457063">
              <a:defRPr/>
            </a:pPr>
            <a:r>
              <a:rPr lang="en-US" sz="2399" dirty="0">
                <a:solidFill>
                  <a:prstClr val="black"/>
                </a:solidFill>
                <a:latin typeface="Georgia" panose="02040502050405020303" pitchFamily="18" charset="0"/>
              </a:rPr>
              <a:t>Water Quality Goal Implementation Team</a:t>
            </a:r>
            <a:endParaRPr lang="en-US" sz="1200" dirty="0">
              <a:solidFill>
                <a:prstClr val="black"/>
              </a:solidFill>
              <a:latin typeface="Georgia" panose="02040502050405020303" pitchFamily="18" charset="0"/>
            </a:endParaRPr>
          </a:p>
          <a:p>
            <a:pPr algn="ctr" defTabSz="457063">
              <a:defRPr/>
            </a:pPr>
            <a:r>
              <a:rPr lang="en-US" sz="1799" dirty="0">
                <a:solidFill>
                  <a:prstClr val="black"/>
                </a:solidFill>
                <a:latin typeface="Georgia" panose="02040502050405020303" pitchFamily="18" charset="0"/>
              </a:rPr>
              <a:t>February 10,  2020</a:t>
            </a:r>
          </a:p>
          <a:p>
            <a:pPr algn="ctr" defTabSz="457063">
              <a:defRPr/>
            </a:pPr>
            <a:endParaRPr lang="en-US" sz="1799" dirty="0">
              <a:solidFill>
                <a:prstClr val="black"/>
              </a:solidFill>
              <a:latin typeface="Georgia" panose="02040502050405020303" pitchFamily="18" charset="0"/>
            </a:endParaRPr>
          </a:p>
          <a:p>
            <a:pPr algn="ctr" defTabSz="457063">
              <a:defRPr/>
            </a:pPr>
            <a:r>
              <a:rPr lang="en-US" sz="1799" dirty="0">
                <a:solidFill>
                  <a:prstClr val="black"/>
                </a:solidFill>
                <a:latin typeface="Georgia" panose="02040502050405020303" pitchFamily="18" charset="0"/>
              </a:rPr>
              <a:t>Lew Linker, EPA; Gary Shenk, USGS; Gopal Bhatt, Penn State; Richard Tian, UMCES; and the CBP Modeling Team</a:t>
            </a:r>
          </a:p>
          <a:p>
            <a:pPr algn="ctr" defTabSz="457063">
              <a:defRPr/>
            </a:pPr>
            <a:r>
              <a:rPr lang="en-US" sz="1100" i="1" dirty="0">
                <a:solidFill>
                  <a:prstClr val="black"/>
                </a:solidFill>
                <a:latin typeface="Georgia" panose="02040502050405020303" pitchFamily="18" charset="0"/>
              </a:rPr>
              <a:t>llinker@chesapeakebay.net</a:t>
            </a:r>
          </a:p>
        </p:txBody>
      </p:sp>
      <p:pic>
        <p:nvPicPr>
          <p:cNvPr id="4" name="Picture 5" descr="CBPO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6561" y="4817647"/>
            <a:ext cx="1963227" cy="121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7"/>
          <p:cNvSpPr txBox="1">
            <a:spLocks noChangeArrowheads="1"/>
          </p:cNvSpPr>
          <p:nvPr/>
        </p:nvSpPr>
        <p:spPr bwMode="auto">
          <a:xfrm>
            <a:off x="8976561" y="6100210"/>
            <a:ext cx="2361585" cy="477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457063">
              <a:spcBef>
                <a:spcPct val="0"/>
              </a:spcBef>
              <a:buNone/>
              <a:defRPr/>
            </a:pPr>
            <a:r>
              <a:rPr lang="en-US" altLang="en-US" sz="1400" b="1" dirty="0">
                <a:solidFill>
                  <a:prstClr val="black"/>
                </a:solidFill>
                <a:latin typeface="Times New Roman" panose="02020603050405020304" pitchFamily="18" charset="0"/>
              </a:rPr>
              <a:t>Chesapeake Bay Program</a:t>
            </a:r>
          </a:p>
          <a:p>
            <a:pPr algn="ctr" defTabSz="457063">
              <a:spcBef>
                <a:spcPct val="0"/>
              </a:spcBef>
              <a:buNone/>
              <a:defRPr/>
            </a:pPr>
            <a:r>
              <a:rPr lang="en-US" altLang="en-US" sz="1100" b="1" i="1" dirty="0">
                <a:solidFill>
                  <a:prstClr val="black"/>
                </a:solidFill>
                <a:latin typeface="Times New Roman" panose="02020603050405020304" pitchFamily="18" charset="0"/>
              </a:rPr>
              <a:t>Science, Restoration, Partnership</a:t>
            </a:r>
          </a:p>
        </p:txBody>
      </p:sp>
      <p:sp>
        <p:nvSpPr>
          <p:cNvPr id="3" name="Slide Number Placeholder 2"/>
          <p:cNvSpPr>
            <a:spLocks noGrp="1"/>
          </p:cNvSpPr>
          <p:nvPr>
            <p:ph type="sldNum" sz="quarter" idx="12"/>
          </p:nvPr>
        </p:nvSpPr>
        <p:spPr/>
        <p:txBody>
          <a:bodyPr/>
          <a:lstStyle/>
          <a:p>
            <a:pPr defTabSz="914126">
              <a:defRPr/>
            </a:pPr>
            <a:fld id="{BD5CAFB5-CB03-4FBB-8EE1-98357E103526}" type="slidenum">
              <a:rPr lang="en-US">
                <a:solidFill>
                  <a:prstClr val="black">
                    <a:tint val="75000"/>
                  </a:prstClr>
                </a:solidFill>
                <a:latin typeface="Arial"/>
              </a:rPr>
              <a:pPr defTabSz="914126">
                <a:defRPr/>
              </a:pPr>
              <a:t>1</a:t>
            </a:fld>
            <a:endParaRPr lang="en-US" dirty="0">
              <a:solidFill>
                <a:prstClr val="black">
                  <a:tint val="75000"/>
                </a:prstClr>
              </a:solidFill>
              <a:latin typeface="Arial"/>
            </a:endParaRPr>
          </a:p>
        </p:txBody>
      </p:sp>
      <p:sp>
        <p:nvSpPr>
          <p:cNvPr id="7" name="TextBox 6">
            <a:extLst>
              <a:ext uri="{FF2B5EF4-FFF2-40B4-BE49-F238E27FC236}">
                <a16:creationId xmlns:a16="http://schemas.microsoft.com/office/drawing/2014/main" id="{85358570-5813-41A1-9E3D-19D04DEEA7F6}"/>
              </a:ext>
            </a:extLst>
          </p:cNvPr>
          <p:cNvSpPr txBox="1"/>
          <p:nvPr/>
        </p:nvSpPr>
        <p:spPr>
          <a:xfrm>
            <a:off x="1179509" y="836208"/>
            <a:ext cx="9829800" cy="1446550"/>
          </a:xfrm>
          <a:prstGeom prst="rect">
            <a:avLst/>
          </a:prstGeom>
          <a:noFill/>
        </p:spPr>
        <p:txBody>
          <a:bodyPr wrap="square" rtlCol="0">
            <a:spAutoFit/>
          </a:bodyPr>
          <a:lstStyle/>
          <a:p>
            <a:pPr algn="ctr"/>
            <a:r>
              <a:rPr lang="en-US" sz="4400" dirty="0">
                <a:latin typeface="Times New Roman" panose="02020603050405020304" pitchFamily="18" charset="0"/>
                <a:cs typeface="Times New Roman" panose="02020603050405020304" pitchFamily="18" charset="0"/>
              </a:rPr>
              <a:t>Presentation of Updated Phase 6 Modeling Results for Climate Change Impacts</a:t>
            </a:r>
          </a:p>
        </p:txBody>
      </p:sp>
    </p:spTree>
    <p:extLst>
      <p:ext uri="{BB962C8B-B14F-4D97-AF65-F5344CB8AC3E}">
        <p14:creationId xmlns:p14="http://schemas.microsoft.com/office/powerpoint/2010/main" val="2498683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D278ABA0-45A1-BC41-9CEE-B6848E395415}"/>
              </a:ext>
            </a:extLst>
          </p:cNvPr>
          <p:cNvGrpSpPr/>
          <p:nvPr/>
        </p:nvGrpSpPr>
        <p:grpSpPr>
          <a:xfrm>
            <a:off x="5478244" y="1024076"/>
            <a:ext cx="4114800" cy="2940912"/>
            <a:chOff x="4880925" y="895538"/>
            <a:chExt cx="4114800" cy="2940912"/>
          </a:xfrm>
        </p:grpSpPr>
        <p:graphicFrame>
          <p:nvGraphicFramePr>
            <p:cNvPr id="60" name="Chart 59">
              <a:extLst>
                <a:ext uri="{FF2B5EF4-FFF2-40B4-BE49-F238E27FC236}">
                  <a16:creationId xmlns:a16="http://schemas.microsoft.com/office/drawing/2014/main" id="{D2BC3FBC-923B-4944-A625-3BA6E403BD2C}"/>
                </a:ext>
              </a:extLst>
            </p:cNvPr>
            <p:cNvGraphicFramePr>
              <a:graphicFrameLocks/>
            </p:cNvGraphicFramePr>
            <p:nvPr>
              <p:extLst>
                <p:ext uri="{D42A27DB-BD31-4B8C-83A1-F6EECF244321}">
                  <p14:modId xmlns:p14="http://schemas.microsoft.com/office/powerpoint/2010/main" val="616051024"/>
                </p:ext>
              </p:extLst>
            </p:nvPr>
          </p:nvGraphicFramePr>
          <p:xfrm>
            <a:off x="4880925" y="1093250"/>
            <a:ext cx="41148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Box 61">
              <a:extLst>
                <a:ext uri="{FF2B5EF4-FFF2-40B4-BE49-F238E27FC236}">
                  <a16:creationId xmlns:a16="http://schemas.microsoft.com/office/drawing/2014/main" id="{896DDFB0-0E6E-1E4C-84A5-39AEAD646D2B}"/>
                </a:ext>
              </a:extLst>
            </p:cNvPr>
            <p:cNvSpPr txBox="1"/>
            <p:nvPr/>
          </p:nvSpPr>
          <p:spPr>
            <a:xfrm>
              <a:off x="7190146" y="3110891"/>
              <a:ext cx="1566206" cy="634020"/>
            </a:xfrm>
            <a:prstGeom prst="rect">
              <a:avLst/>
            </a:prstGeom>
            <a:noFill/>
          </p:spPr>
          <p:txBody>
            <a:bodyPr wrap="square" lIns="9144" tIns="9144" rIns="9144" bIns="9144" rtlCol="0">
              <a:spAutoFit/>
            </a:bodyPr>
            <a:lstStyle/>
            <a:p>
              <a:pPr algn="ctr"/>
              <a:r>
                <a:rPr lang="en-US" sz="1600" b="1" dirty="0"/>
                <a:t>Year 2055</a:t>
              </a:r>
            </a:p>
            <a:p>
              <a:pPr algn="ctr"/>
              <a:r>
                <a:rPr lang="en-US" sz="1200" dirty="0" err="1">
                  <a:solidFill>
                    <a:schemeClr val="bg1"/>
                  </a:solidFill>
                </a:rPr>
                <a:t>Eedian</a:t>
              </a:r>
              <a:r>
                <a:rPr lang="en-US" sz="1200" dirty="0">
                  <a:solidFill>
                    <a:schemeClr val="bg1"/>
                  </a:solidFill>
                </a:rPr>
                <a:t> rainfall &amp; temperature</a:t>
              </a:r>
            </a:p>
          </p:txBody>
        </p:sp>
        <p:sp>
          <p:nvSpPr>
            <p:cNvPr id="63" name="TextBox 62">
              <a:extLst>
                <a:ext uri="{FF2B5EF4-FFF2-40B4-BE49-F238E27FC236}">
                  <a16:creationId xmlns:a16="http://schemas.microsoft.com/office/drawing/2014/main" id="{C5E1F7D1-38DC-0442-8842-70EB4B2C9B5C}"/>
                </a:ext>
              </a:extLst>
            </p:cNvPr>
            <p:cNvSpPr txBox="1"/>
            <p:nvPr/>
          </p:nvSpPr>
          <p:spPr>
            <a:xfrm>
              <a:off x="5194708" y="895538"/>
              <a:ext cx="2047090" cy="332399"/>
            </a:xfrm>
            <a:prstGeom prst="rect">
              <a:avLst/>
            </a:prstGeom>
            <a:noFill/>
          </p:spPr>
          <p:txBody>
            <a:bodyPr wrap="square" bIns="0" rtlCol="0">
              <a:spAutoFit/>
            </a:bodyPr>
            <a:lstStyle/>
            <a:p>
              <a:r>
                <a:rPr lang="en-US" b="1" dirty="0"/>
                <a:t>Nitrogen</a:t>
              </a:r>
            </a:p>
          </p:txBody>
        </p:sp>
        <p:cxnSp>
          <p:nvCxnSpPr>
            <p:cNvPr id="65" name="Straight Arrow Connector 64">
              <a:extLst>
                <a:ext uri="{FF2B5EF4-FFF2-40B4-BE49-F238E27FC236}">
                  <a16:creationId xmlns:a16="http://schemas.microsoft.com/office/drawing/2014/main" id="{A26DBF2C-25CB-7346-A6A7-F7ABA4069743}"/>
                </a:ext>
              </a:extLst>
            </p:cNvPr>
            <p:cNvCxnSpPr>
              <a:cxnSpLocks/>
            </p:cNvCxnSpPr>
            <p:nvPr/>
          </p:nvCxnSpPr>
          <p:spPr>
            <a:xfrm flipV="1">
              <a:off x="6495148" y="1416394"/>
              <a:ext cx="1078992" cy="1261872"/>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785F242F-4B69-DD4A-8AFD-393013B9A3BE}"/>
                </a:ext>
              </a:extLst>
            </p:cNvPr>
            <p:cNvCxnSpPr>
              <a:cxnSpLocks/>
            </p:cNvCxnSpPr>
            <p:nvPr/>
          </p:nvCxnSpPr>
          <p:spPr>
            <a:xfrm flipV="1">
              <a:off x="6486907" y="2399635"/>
              <a:ext cx="1099590" cy="43103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48A850B1-420B-FD45-95AF-EF9A14B06500}"/>
                </a:ext>
              </a:extLst>
            </p:cNvPr>
            <p:cNvSpPr txBox="1"/>
            <p:nvPr/>
          </p:nvSpPr>
          <p:spPr>
            <a:xfrm>
              <a:off x="5882456" y="2398719"/>
              <a:ext cx="596638" cy="338554"/>
            </a:xfrm>
            <a:prstGeom prst="rect">
              <a:avLst/>
            </a:prstGeom>
            <a:noFill/>
          </p:spPr>
          <p:txBody>
            <a:bodyPr wrap="none" rtlCol="0">
              <a:spAutoFit/>
            </a:bodyPr>
            <a:lstStyle/>
            <a:p>
              <a:r>
                <a:rPr lang="en-US" sz="1600" b="1" dirty="0"/>
                <a:t>2.6%</a:t>
              </a:r>
            </a:p>
          </p:txBody>
        </p:sp>
        <p:sp>
          <p:nvSpPr>
            <p:cNvPr id="68" name="TextBox 67">
              <a:extLst>
                <a:ext uri="{FF2B5EF4-FFF2-40B4-BE49-F238E27FC236}">
                  <a16:creationId xmlns:a16="http://schemas.microsoft.com/office/drawing/2014/main" id="{46C1B3EC-66E3-744D-A642-BAB9D1007AB3}"/>
                </a:ext>
              </a:extLst>
            </p:cNvPr>
            <p:cNvSpPr txBox="1"/>
            <p:nvPr/>
          </p:nvSpPr>
          <p:spPr>
            <a:xfrm>
              <a:off x="7636142" y="1133796"/>
              <a:ext cx="700833" cy="338554"/>
            </a:xfrm>
            <a:prstGeom prst="rect">
              <a:avLst/>
            </a:prstGeom>
            <a:noFill/>
          </p:spPr>
          <p:txBody>
            <a:bodyPr wrap="none" rtlCol="0">
              <a:spAutoFit/>
            </a:bodyPr>
            <a:lstStyle/>
            <a:p>
              <a:r>
                <a:rPr lang="en-US" sz="1600" b="1" dirty="0"/>
                <a:t>10.8%</a:t>
              </a:r>
            </a:p>
          </p:txBody>
        </p:sp>
      </p:grpSp>
      <p:sp>
        <p:nvSpPr>
          <p:cNvPr id="4" name="TextBox 3">
            <a:extLst>
              <a:ext uri="{FF2B5EF4-FFF2-40B4-BE49-F238E27FC236}">
                <a16:creationId xmlns:a16="http://schemas.microsoft.com/office/drawing/2014/main" id="{42C68BAB-D151-E040-B8E0-824E7DB27F79}"/>
              </a:ext>
            </a:extLst>
          </p:cNvPr>
          <p:cNvSpPr txBox="1"/>
          <p:nvPr/>
        </p:nvSpPr>
        <p:spPr>
          <a:xfrm>
            <a:off x="1658537" y="82065"/>
            <a:ext cx="10361724" cy="584775"/>
          </a:xfrm>
          <a:prstGeom prst="rect">
            <a:avLst/>
          </a:prstGeom>
          <a:noFill/>
        </p:spPr>
        <p:txBody>
          <a:bodyPr wrap="square" rtlCol="0">
            <a:spAutoFit/>
          </a:bodyPr>
          <a:lstStyle/>
          <a:p>
            <a:r>
              <a:rPr lang="en-US" sz="3200" b="1" dirty="0">
                <a:latin typeface="Times New Roman" panose="02020603050405020304" pitchFamily="18" charset="0"/>
                <a:cs typeface="Times New Roman" panose="02020603050405020304" pitchFamily="18" charset="0"/>
              </a:rPr>
              <a:t>Summary of Changes in Nutrient Species Delivery </a:t>
            </a:r>
          </a:p>
        </p:txBody>
      </p:sp>
      <p:sp>
        <p:nvSpPr>
          <p:cNvPr id="21" name="Slide Number Placeholder 3">
            <a:extLst>
              <a:ext uri="{FF2B5EF4-FFF2-40B4-BE49-F238E27FC236}">
                <a16:creationId xmlns:a16="http://schemas.microsoft.com/office/drawing/2014/main" id="{B6D35426-7BC9-014F-B902-7793EE2B5CF9}"/>
              </a:ext>
            </a:extLst>
          </p:cNvPr>
          <p:cNvSpPr>
            <a:spLocks noGrp="1"/>
          </p:cNvSpPr>
          <p:nvPr>
            <p:ph type="sldNum" sz="quarter" idx="12"/>
          </p:nvPr>
        </p:nvSpPr>
        <p:spPr>
          <a:xfrm>
            <a:off x="10016104" y="6468531"/>
            <a:ext cx="622300" cy="365125"/>
          </a:xfrm>
        </p:spPr>
        <p:txBody>
          <a:bodyPr/>
          <a:lstStyle/>
          <a:p>
            <a:fld id="{705EA20C-EB36-D147-8309-5DDF707CE72D}" type="slidenum">
              <a:rPr lang="en-US" sz="2000" b="1"/>
              <a:t>10</a:t>
            </a:fld>
            <a:endParaRPr lang="en-US" sz="2000" b="1" dirty="0"/>
          </a:p>
        </p:txBody>
      </p:sp>
      <p:sp>
        <p:nvSpPr>
          <p:cNvPr id="26" name="Rectangle 25">
            <a:extLst>
              <a:ext uri="{FF2B5EF4-FFF2-40B4-BE49-F238E27FC236}">
                <a16:creationId xmlns:a16="http://schemas.microsoft.com/office/drawing/2014/main" id="{7A8804EB-5586-4277-93B9-D697F8BC704B}"/>
              </a:ext>
            </a:extLst>
          </p:cNvPr>
          <p:cNvSpPr/>
          <p:nvPr/>
        </p:nvSpPr>
        <p:spPr>
          <a:xfrm>
            <a:off x="9593044" y="1191161"/>
            <a:ext cx="2427218" cy="1323439"/>
          </a:xfrm>
          <a:prstGeom prst="rect">
            <a:avLst/>
          </a:prstGeom>
        </p:spPr>
        <p:txBody>
          <a:bodyPr wrap="square">
            <a:spAutoFit/>
          </a:bodyPr>
          <a:lstStyle/>
          <a:p>
            <a:r>
              <a:rPr lang="en-US" sz="1600" b="1" dirty="0">
                <a:latin typeface="Arial" panose="020B0604020202020204" pitchFamily="34" charset="0"/>
                <a:ea typeface="Times New Roman" panose="02020603050405020304" pitchFamily="18" charset="0"/>
                <a:cs typeface="Arial" panose="020B0604020202020204" pitchFamily="34" charset="0"/>
              </a:rPr>
              <a:t>Arrows show relatively more increase in organic N &amp; P or PIP compared to DIN or DIP.</a:t>
            </a:r>
          </a:p>
        </p:txBody>
      </p:sp>
      <p:sp>
        <p:nvSpPr>
          <p:cNvPr id="27" name="Rectangle 26">
            <a:extLst>
              <a:ext uri="{FF2B5EF4-FFF2-40B4-BE49-F238E27FC236}">
                <a16:creationId xmlns:a16="http://schemas.microsoft.com/office/drawing/2014/main" id="{54EAD3A9-62FA-4DBB-90DE-BDC2EDF2AAE3}"/>
              </a:ext>
            </a:extLst>
          </p:cNvPr>
          <p:cNvSpPr/>
          <p:nvPr/>
        </p:nvSpPr>
        <p:spPr>
          <a:xfrm>
            <a:off x="9593044" y="2860302"/>
            <a:ext cx="2515758" cy="2062103"/>
          </a:xfrm>
          <a:prstGeom prst="rect">
            <a:avLst/>
          </a:prstGeom>
        </p:spPr>
        <p:txBody>
          <a:bodyPr wrap="square">
            <a:spAutoFit/>
          </a:bodyPr>
          <a:lstStyle/>
          <a:p>
            <a:r>
              <a:rPr lang="en-US" sz="1600" b="1" dirty="0">
                <a:latin typeface="Arial" panose="020B0604020202020204" pitchFamily="34" charset="0"/>
                <a:ea typeface="Times New Roman" panose="02020603050405020304" pitchFamily="18" charset="0"/>
                <a:cs typeface="Arial" panose="020B0604020202020204" pitchFamily="34" charset="0"/>
              </a:rPr>
              <a:t>The TN &amp; TP loads are steadily increasing from 2025 to 2055 under climate change but there is a greater proportion of refractory N and P in the total N &amp; P going forward.</a:t>
            </a:r>
          </a:p>
        </p:txBody>
      </p:sp>
      <p:cxnSp>
        <p:nvCxnSpPr>
          <p:cNvPr id="3" name="Straight Arrow Connector 2">
            <a:extLst>
              <a:ext uri="{FF2B5EF4-FFF2-40B4-BE49-F238E27FC236}">
                <a16:creationId xmlns:a16="http://schemas.microsoft.com/office/drawing/2014/main" id="{5CFC56BE-F0DD-4A0A-A105-562C5A551EAF}"/>
              </a:ext>
            </a:extLst>
          </p:cNvPr>
          <p:cNvCxnSpPr>
            <a:cxnSpLocks/>
          </p:cNvCxnSpPr>
          <p:nvPr/>
        </p:nvCxnSpPr>
        <p:spPr>
          <a:xfrm flipV="1">
            <a:off x="7158279" y="4435150"/>
            <a:ext cx="1053761" cy="1406241"/>
          </a:xfrm>
          <a:prstGeom prst="straightConnector1">
            <a:avLst/>
          </a:prstGeom>
          <a:ln w="444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C6EB9733-CD80-45A2-9392-2FDD31735FE8}"/>
              </a:ext>
            </a:extLst>
          </p:cNvPr>
          <p:cNvCxnSpPr>
            <a:cxnSpLocks/>
          </p:cNvCxnSpPr>
          <p:nvPr/>
        </p:nvCxnSpPr>
        <p:spPr>
          <a:xfrm flipV="1">
            <a:off x="7158279" y="5929593"/>
            <a:ext cx="1120440" cy="138956"/>
          </a:xfrm>
          <a:prstGeom prst="straightConnector1">
            <a:avLst/>
          </a:prstGeom>
          <a:ln w="444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B9FF660-75FB-4916-BF51-F3595B6BA696}"/>
              </a:ext>
            </a:extLst>
          </p:cNvPr>
          <p:cNvCxnSpPr>
            <a:cxnSpLocks/>
          </p:cNvCxnSpPr>
          <p:nvPr/>
        </p:nvCxnSpPr>
        <p:spPr>
          <a:xfrm flipV="1">
            <a:off x="7131205" y="1546065"/>
            <a:ext cx="1080835" cy="1267280"/>
          </a:xfrm>
          <a:prstGeom prst="straightConnector1">
            <a:avLst/>
          </a:prstGeom>
          <a:ln w="444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AE8B8B8-62E3-4DDF-A085-0EC6830F9C2A}"/>
              </a:ext>
            </a:extLst>
          </p:cNvPr>
          <p:cNvCxnSpPr>
            <a:cxnSpLocks/>
          </p:cNvCxnSpPr>
          <p:nvPr/>
        </p:nvCxnSpPr>
        <p:spPr>
          <a:xfrm flipV="1">
            <a:off x="7145240" y="2498790"/>
            <a:ext cx="1053761" cy="450913"/>
          </a:xfrm>
          <a:prstGeom prst="straightConnector1">
            <a:avLst/>
          </a:prstGeom>
          <a:ln w="444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34" name="Picture 16" descr="CBPOLOGO">
            <a:extLst>
              <a:ext uri="{FF2B5EF4-FFF2-40B4-BE49-F238E27FC236}">
                <a16:creationId xmlns:a16="http://schemas.microsoft.com/office/drawing/2014/main" id="{F467333E-EF74-4DDA-A1D4-C3F7506E1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17">
            <a:extLst>
              <a:ext uri="{FF2B5EF4-FFF2-40B4-BE49-F238E27FC236}">
                <a16:creationId xmlns:a16="http://schemas.microsoft.com/office/drawing/2014/main" id="{8FA4E39F-8BBA-4919-B57F-E8B428119062}"/>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36" name="Slide Number Placeholder 5">
            <a:extLst>
              <a:ext uri="{FF2B5EF4-FFF2-40B4-BE49-F238E27FC236}">
                <a16:creationId xmlns:a16="http://schemas.microsoft.com/office/drawing/2014/main" id="{B9FD2546-C539-4681-8D47-A752CC403508}"/>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grpSp>
        <p:nvGrpSpPr>
          <p:cNvPr id="39" name="Group 38">
            <a:extLst>
              <a:ext uri="{FF2B5EF4-FFF2-40B4-BE49-F238E27FC236}">
                <a16:creationId xmlns:a16="http://schemas.microsoft.com/office/drawing/2014/main" id="{B8BAC410-6429-034D-A54F-B9D775AEF331}"/>
              </a:ext>
            </a:extLst>
          </p:cNvPr>
          <p:cNvGrpSpPr/>
          <p:nvPr/>
        </p:nvGrpSpPr>
        <p:grpSpPr>
          <a:xfrm>
            <a:off x="539174" y="1041597"/>
            <a:ext cx="4114800" cy="2940912"/>
            <a:chOff x="4880925" y="895538"/>
            <a:chExt cx="4114800" cy="2940912"/>
          </a:xfrm>
        </p:grpSpPr>
        <p:graphicFrame>
          <p:nvGraphicFramePr>
            <p:cNvPr id="40" name="Chart 39">
              <a:extLst>
                <a:ext uri="{FF2B5EF4-FFF2-40B4-BE49-F238E27FC236}">
                  <a16:creationId xmlns:a16="http://schemas.microsoft.com/office/drawing/2014/main" id="{90AA82C8-FFF1-2D4F-BE07-0A49CB42AFE7}"/>
                </a:ext>
              </a:extLst>
            </p:cNvPr>
            <p:cNvGraphicFramePr>
              <a:graphicFrameLocks/>
            </p:cNvGraphicFramePr>
            <p:nvPr>
              <p:extLst>
                <p:ext uri="{D42A27DB-BD31-4B8C-83A1-F6EECF244321}">
                  <p14:modId xmlns:p14="http://schemas.microsoft.com/office/powerpoint/2010/main" val="404425324"/>
                </p:ext>
              </p:extLst>
            </p:nvPr>
          </p:nvGraphicFramePr>
          <p:xfrm>
            <a:off x="4880925" y="1093250"/>
            <a:ext cx="41148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43" name="TextBox 42">
              <a:extLst>
                <a:ext uri="{FF2B5EF4-FFF2-40B4-BE49-F238E27FC236}">
                  <a16:creationId xmlns:a16="http://schemas.microsoft.com/office/drawing/2014/main" id="{B60655F3-4AB4-AA46-BE1B-47112B337FE1}"/>
                </a:ext>
              </a:extLst>
            </p:cNvPr>
            <p:cNvSpPr txBox="1"/>
            <p:nvPr/>
          </p:nvSpPr>
          <p:spPr>
            <a:xfrm>
              <a:off x="5194708" y="895538"/>
              <a:ext cx="2047090" cy="332399"/>
            </a:xfrm>
            <a:prstGeom prst="rect">
              <a:avLst/>
            </a:prstGeom>
            <a:noFill/>
          </p:spPr>
          <p:txBody>
            <a:bodyPr wrap="square" bIns="0" rtlCol="0">
              <a:spAutoFit/>
            </a:bodyPr>
            <a:lstStyle/>
            <a:p>
              <a:r>
                <a:rPr lang="en-US" b="1" dirty="0"/>
                <a:t>Nitrogen</a:t>
              </a:r>
            </a:p>
          </p:txBody>
        </p:sp>
        <p:sp>
          <p:nvSpPr>
            <p:cNvPr id="45" name="TextBox 44">
              <a:extLst>
                <a:ext uri="{FF2B5EF4-FFF2-40B4-BE49-F238E27FC236}">
                  <a16:creationId xmlns:a16="http://schemas.microsoft.com/office/drawing/2014/main" id="{47BA4F3A-2957-0244-A9BF-BC7DDE025040}"/>
                </a:ext>
              </a:extLst>
            </p:cNvPr>
            <p:cNvSpPr txBox="1"/>
            <p:nvPr/>
          </p:nvSpPr>
          <p:spPr>
            <a:xfrm>
              <a:off x="5882456" y="2398719"/>
              <a:ext cx="596638" cy="338554"/>
            </a:xfrm>
            <a:prstGeom prst="rect">
              <a:avLst/>
            </a:prstGeom>
            <a:noFill/>
          </p:spPr>
          <p:txBody>
            <a:bodyPr wrap="none" rtlCol="0">
              <a:spAutoFit/>
            </a:bodyPr>
            <a:lstStyle/>
            <a:p>
              <a:r>
                <a:rPr lang="en-US" sz="1600" b="1" dirty="0"/>
                <a:t>2.6%</a:t>
              </a:r>
            </a:p>
          </p:txBody>
        </p:sp>
        <p:sp>
          <p:nvSpPr>
            <p:cNvPr id="46" name="TextBox 45">
              <a:extLst>
                <a:ext uri="{FF2B5EF4-FFF2-40B4-BE49-F238E27FC236}">
                  <a16:creationId xmlns:a16="http://schemas.microsoft.com/office/drawing/2014/main" id="{20607F64-6898-4D4C-8DFC-933627EF52BF}"/>
                </a:ext>
              </a:extLst>
            </p:cNvPr>
            <p:cNvSpPr txBox="1"/>
            <p:nvPr/>
          </p:nvSpPr>
          <p:spPr>
            <a:xfrm>
              <a:off x="7636142" y="1133796"/>
              <a:ext cx="700833" cy="338554"/>
            </a:xfrm>
            <a:prstGeom prst="rect">
              <a:avLst/>
            </a:prstGeom>
            <a:noFill/>
          </p:spPr>
          <p:txBody>
            <a:bodyPr wrap="none" rtlCol="0">
              <a:spAutoFit/>
            </a:bodyPr>
            <a:lstStyle/>
            <a:p>
              <a:r>
                <a:rPr lang="en-US" sz="1600" b="1" dirty="0"/>
                <a:t>10.8%</a:t>
              </a:r>
            </a:p>
          </p:txBody>
        </p:sp>
      </p:grpSp>
      <p:grpSp>
        <p:nvGrpSpPr>
          <p:cNvPr id="47" name="Group 46">
            <a:extLst>
              <a:ext uri="{FF2B5EF4-FFF2-40B4-BE49-F238E27FC236}">
                <a16:creationId xmlns:a16="http://schemas.microsoft.com/office/drawing/2014/main" id="{F59C9CF3-2BFD-194C-8C45-8ED30824261C}"/>
              </a:ext>
            </a:extLst>
          </p:cNvPr>
          <p:cNvGrpSpPr/>
          <p:nvPr/>
        </p:nvGrpSpPr>
        <p:grpSpPr>
          <a:xfrm>
            <a:off x="550532" y="3916512"/>
            <a:ext cx="4114800" cy="2965006"/>
            <a:chOff x="4880925" y="3775285"/>
            <a:chExt cx="4114800" cy="2965006"/>
          </a:xfrm>
        </p:grpSpPr>
        <p:graphicFrame>
          <p:nvGraphicFramePr>
            <p:cNvPr id="48" name="Chart 47">
              <a:extLst>
                <a:ext uri="{FF2B5EF4-FFF2-40B4-BE49-F238E27FC236}">
                  <a16:creationId xmlns:a16="http://schemas.microsoft.com/office/drawing/2014/main" id="{48F7FA2E-2CE5-964E-81DD-62CFDABCA697}"/>
                </a:ext>
              </a:extLst>
            </p:cNvPr>
            <p:cNvGraphicFramePr>
              <a:graphicFrameLocks/>
            </p:cNvGraphicFramePr>
            <p:nvPr>
              <p:extLst>
                <p:ext uri="{D42A27DB-BD31-4B8C-83A1-F6EECF244321}">
                  <p14:modId xmlns:p14="http://schemas.microsoft.com/office/powerpoint/2010/main" val="2971888576"/>
                </p:ext>
              </p:extLst>
            </p:nvPr>
          </p:nvGraphicFramePr>
          <p:xfrm>
            <a:off x="4880925" y="3997091"/>
            <a:ext cx="41148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50" name="TextBox 49">
              <a:extLst>
                <a:ext uri="{FF2B5EF4-FFF2-40B4-BE49-F238E27FC236}">
                  <a16:creationId xmlns:a16="http://schemas.microsoft.com/office/drawing/2014/main" id="{39C6A1B4-E96E-5742-9910-7E4538496587}"/>
                </a:ext>
              </a:extLst>
            </p:cNvPr>
            <p:cNvSpPr txBox="1"/>
            <p:nvPr/>
          </p:nvSpPr>
          <p:spPr>
            <a:xfrm>
              <a:off x="7189656" y="5990432"/>
              <a:ext cx="1566206" cy="634020"/>
            </a:xfrm>
            <a:prstGeom prst="rect">
              <a:avLst/>
            </a:prstGeom>
            <a:noFill/>
          </p:spPr>
          <p:txBody>
            <a:bodyPr wrap="square" lIns="9144" tIns="9144" rIns="9144" bIns="9144" rtlCol="0">
              <a:spAutoFit/>
            </a:bodyPr>
            <a:lstStyle/>
            <a:p>
              <a:pPr algn="ctr"/>
              <a:r>
                <a:rPr lang="en-US" sz="1600" b="1" dirty="0"/>
                <a:t>Year 2055</a:t>
              </a:r>
            </a:p>
            <a:p>
              <a:pPr algn="ctr"/>
              <a:r>
                <a:rPr lang="en-US" sz="1200" dirty="0" err="1">
                  <a:solidFill>
                    <a:schemeClr val="bg1"/>
                  </a:solidFill>
                </a:rPr>
                <a:t>Eedian</a:t>
              </a:r>
              <a:r>
                <a:rPr lang="en-US" sz="1200" dirty="0">
                  <a:solidFill>
                    <a:schemeClr val="bg1"/>
                  </a:solidFill>
                </a:rPr>
                <a:t> rainfall &amp; temperature</a:t>
              </a:r>
            </a:p>
          </p:txBody>
        </p:sp>
        <p:sp>
          <p:nvSpPr>
            <p:cNvPr id="51" name="TextBox 50">
              <a:extLst>
                <a:ext uri="{FF2B5EF4-FFF2-40B4-BE49-F238E27FC236}">
                  <a16:creationId xmlns:a16="http://schemas.microsoft.com/office/drawing/2014/main" id="{8A28EF51-256E-F843-B4B5-8D1AF14873EB}"/>
                </a:ext>
              </a:extLst>
            </p:cNvPr>
            <p:cNvSpPr txBox="1"/>
            <p:nvPr/>
          </p:nvSpPr>
          <p:spPr>
            <a:xfrm>
              <a:off x="5194708" y="3775285"/>
              <a:ext cx="2047090" cy="332399"/>
            </a:xfrm>
            <a:prstGeom prst="rect">
              <a:avLst/>
            </a:prstGeom>
            <a:noFill/>
          </p:spPr>
          <p:txBody>
            <a:bodyPr wrap="square" bIns="0" rtlCol="0">
              <a:spAutoFit/>
            </a:bodyPr>
            <a:lstStyle/>
            <a:p>
              <a:r>
                <a:rPr lang="en-US" b="1" dirty="0"/>
                <a:t>Phosphorus</a:t>
              </a:r>
            </a:p>
          </p:txBody>
        </p:sp>
        <p:sp>
          <p:nvSpPr>
            <p:cNvPr id="53" name="TextBox 52">
              <a:extLst>
                <a:ext uri="{FF2B5EF4-FFF2-40B4-BE49-F238E27FC236}">
                  <a16:creationId xmlns:a16="http://schemas.microsoft.com/office/drawing/2014/main" id="{6FC449D2-9581-B541-B9CA-FB761F9F79D8}"/>
                </a:ext>
              </a:extLst>
            </p:cNvPr>
            <p:cNvSpPr txBox="1"/>
            <p:nvPr/>
          </p:nvSpPr>
          <p:spPr>
            <a:xfrm>
              <a:off x="5890977" y="5368719"/>
              <a:ext cx="596638" cy="338554"/>
            </a:xfrm>
            <a:prstGeom prst="rect">
              <a:avLst/>
            </a:prstGeom>
            <a:noFill/>
          </p:spPr>
          <p:txBody>
            <a:bodyPr wrap="none" rtlCol="0">
              <a:spAutoFit/>
            </a:bodyPr>
            <a:lstStyle/>
            <a:p>
              <a:r>
                <a:rPr lang="en-US" sz="1600" b="1" dirty="0"/>
                <a:t>4.5%</a:t>
              </a:r>
            </a:p>
          </p:txBody>
        </p:sp>
        <p:sp>
          <p:nvSpPr>
            <p:cNvPr id="54" name="TextBox 53">
              <a:extLst>
                <a:ext uri="{FF2B5EF4-FFF2-40B4-BE49-F238E27FC236}">
                  <a16:creationId xmlns:a16="http://schemas.microsoft.com/office/drawing/2014/main" id="{4BF48124-98A9-494F-9D7B-A81BC792868A}"/>
                </a:ext>
              </a:extLst>
            </p:cNvPr>
            <p:cNvSpPr txBox="1"/>
            <p:nvPr/>
          </p:nvSpPr>
          <p:spPr>
            <a:xfrm>
              <a:off x="7644663" y="3943158"/>
              <a:ext cx="700833" cy="338554"/>
            </a:xfrm>
            <a:prstGeom prst="rect">
              <a:avLst/>
            </a:prstGeom>
            <a:noFill/>
          </p:spPr>
          <p:txBody>
            <a:bodyPr wrap="none" rtlCol="0">
              <a:spAutoFit/>
            </a:bodyPr>
            <a:lstStyle/>
            <a:p>
              <a:r>
                <a:rPr lang="en-US" sz="1600" b="1" dirty="0"/>
                <a:t>26.6%</a:t>
              </a:r>
            </a:p>
          </p:txBody>
        </p:sp>
      </p:grpSp>
      <p:sp>
        <p:nvSpPr>
          <p:cNvPr id="55" name="TextBox 54">
            <a:extLst>
              <a:ext uri="{FF2B5EF4-FFF2-40B4-BE49-F238E27FC236}">
                <a16:creationId xmlns:a16="http://schemas.microsoft.com/office/drawing/2014/main" id="{2848F8EE-D57E-E94C-A3BB-0FAA80AEE420}"/>
              </a:ext>
            </a:extLst>
          </p:cNvPr>
          <p:cNvSpPr txBox="1"/>
          <p:nvPr/>
        </p:nvSpPr>
        <p:spPr>
          <a:xfrm>
            <a:off x="456611" y="934609"/>
            <a:ext cx="436979" cy="2477601"/>
          </a:xfrm>
          <a:prstGeom prst="rect">
            <a:avLst/>
          </a:prstGeom>
          <a:noFill/>
        </p:spPr>
        <p:txBody>
          <a:bodyPr wrap="none" lIns="45720" rIns="45720" rtlCol="0">
            <a:spAutoFit/>
          </a:bodyPr>
          <a:lstStyle/>
          <a:p>
            <a:endParaRPr lang="en-US" sz="1550" dirty="0"/>
          </a:p>
          <a:p>
            <a:r>
              <a:rPr lang="en-US" sz="1550" dirty="0"/>
              <a:t>12%</a:t>
            </a:r>
          </a:p>
          <a:p>
            <a:endParaRPr lang="en-US" sz="1550" dirty="0"/>
          </a:p>
          <a:p>
            <a:r>
              <a:rPr lang="en-US" sz="1550" dirty="0"/>
              <a:t>9%</a:t>
            </a:r>
          </a:p>
          <a:p>
            <a:endParaRPr lang="en-US" sz="1550" dirty="0"/>
          </a:p>
          <a:p>
            <a:r>
              <a:rPr lang="en-US" sz="1550" dirty="0"/>
              <a:t>6%</a:t>
            </a:r>
          </a:p>
          <a:p>
            <a:endParaRPr lang="en-US" sz="1550" dirty="0"/>
          </a:p>
          <a:p>
            <a:r>
              <a:rPr lang="en-US" sz="1550" dirty="0"/>
              <a:t>3%</a:t>
            </a:r>
          </a:p>
          <a:p>
            <a:endParaRPr lang="en-US" sz="1550" dirty="0"/>
          </a:p>
          <a:p>
            <a:r>
              <a:rPr lang="en-US" sz="1550" dirty="0"/>
              <a:t>0%</a:t>
            </a:r>
          </a:p>
        </p:txBody>
      </p:sp>
      <p:sp>
        <p:nvSpPr>
          <p:cNvPr id="56" name="TextBox 55">
            <a:extLst>
              <a:ext uri="{FF2B5EF4-FFF2-40B4-BE49-F238E27FC236}">
                <a16:creationId xmlns:a16="http://schemas.microsoft.com/office/drawing/2014/main" id="{75ABCD31-6A34-3B4F-B517-01BA97C42FE5}"/>
              </a:ext>
            </a:extLst>
          </p:cNvPr>
          <p:cNvSpPr txBox="1"/>
          <p:nvPr/>
        </p:nvSpPr>
        <p:spPr>
          <a:xfrm>
            <a:off x="1034789" y="3256950"/>
            <a:ext cx="1566206" cy="634020"/>
          </a:xfrm>
          <a:prstGeom prst="rect">
            <a:avLst/>
          </a:prstGeom>
          <a:noFill/>
        </p:spPr>
        <p:txBody>
          <a:bodyPr wrap="square" lIns="9144" tIns="9144" rIns="9144" bIns="9144" rtlCol="0">
            <a:spAutoFit/>
          </a:bodyPr>
          <a:lstStyle/>
          <a:p>
            <a:pPr algn="ctr"/>
            <a:r>
              <a:rPr lang="en-US" sz="1600" b="1" dirty="0"/>
              <a:t>Year 2025</a:t>
            </a:r>
          </a:p>
          <a:p>
            <a:pPr algn="ctr"/>
            <a:r>
              <a:rPr lang="en-US" sz="1200" dirty="0">
                <a:solidFill>
                  <a:schemeClr val="bg1"/>
                </a:solidFill>
              </a:rPr>
              <a:t>Trend rain &amp; median temperature</a:t>
            </a:r>
          </a:p>
        </p:txBody>
      </p:sp>
      <p:sp>
        <p:nvSpPr>
          <p:cNvPr id="57" name="TextBox 56">
            <a:extLst>
              <a:ext uri="{FF2B5EF4-FFF2-40B4-BE49-F238E27FC236}">
                <a16:creationId xmlns:a16="http://schemas.microsoft.com/office/drawing/2014/main" id="{750DAA16-A1EF-604F-8674-48F04F6D348F}"/>
              </a:ext>
            </a:extLst>
          </p:cNvPr>
          <p:cNvSpPr txBox="1"/>
          <p:nvPr/>
        </p:nvSpPr>
        <p:spPr>
          <a:xfrm>
            <a:off x="2848395" y="3256950"/>
            <a:ext cx="1566206" cy="634020"/>
          </a:xfrm>
          <a:prstGeom prst="rect">
            <a:avLst/>
          </a:prstGeom>
          <a:noFill/>
        </p:spPr>
        <p:txBody>
          <a:bodyPr wrap="square" lIns="9144" tIns="9144" rIns="9144" bIns="9144" rtlCol="0">
            <a:spAutoFit/>
          </a:bodyPr>
          <a:lstStyle/>
          <a:p>
            <a:pPr algn="ctr"/>
            <a:r>
              <a:rPr lang="en-US" sz="1600" b="1" dirty="0"/>
              <a:t>Year 2055</a:t>
            </a:r>
          </a:p>
          <a:p>
            <a:pPr algn="ctr"/>
            <a:r>
              <a:rPr lang="en-US" sz="1200" dirty="0" err="1">
                <a:solidFill>
                  <a:schemeClr val="bg1"/>
                </a:solidFill>
              </a:rPr>
              <a:t>Eedian</a:t>
            </a:r>
            <a:r>
              <a:rPr lang="en-US" sz="1200" dirty="0">
                <a:solidFill>
                  <a:schemeClr val="bg1"/>
                </a:solidFill>
              </a:rPr>
              <a:t> rainfall &amp; temperature</a:t>
            </a:r>
          </a:p>
        </p:txBody>
      </p:sp>
      <p:sp>
        <p:nvSpPr>
          <p:cNvPr id="58" name="TextBox 57">
            <a:extLst>
              <a:ext uri="{FF2B5EF4-FFF2-40B4-BE49-F238E27FC236}">
                <a16:creationId xmlns:a16="http://schemas.microsoft.com/office/drawing/2014/main" id="{1DC31DE9-FEC0-864E-96F6-F8BF21DDDFF2}"/>
              </a:ext>
            </a:extLst>
          </p:cNvPr>
          <p:cNvSpPr txBox="1"/>
          <p:nvPr/>
        </p:nvSpPr>
        <p:spPr>
          <a:xfrm>
            <a:off x="455612" y="3830507"/>
            <a:ext cx="436979" cy="2477601"/>
          </a:xfrm>
          <a:prstGeom prst="rect">
            <a:avLst/>
          </a:prstGeom>
          <a:noFill/>
        </p:spPr>
        <p:txBody>
          <a:bodyPr wrap="none" lIns="45720" rIns="45720" rtlCol="0">
            <a:spAutoFit/>
          </a:bodyPr>
          <a:lstStyle/>
          <a:p>
            <a:endParaRPr lang="en-US" sz="1550" dirty="0"/>
          </a:p>
          <a:p>
            <a:r>
              <a:rPr lang="en-US" sz="1550" dirty="0"/>
              <a:t>28%</a:t>
            </a:r>
          </a:p>
          <a:p>
            <a:endParaRPr lang="en-US" sz="1550" dirty="0"/>
          </a:p>
          <a:p>
            <a:r>
              <a:rPr lang="en-US" sz="1550" dirty="0"/>
              <a:t>21%</a:t>
            </a:r>
          </a:p>
          <a:p>
            <a:endParaRPr lang="en-US" sz="1550" dirty="0"/>
          </a:p>
          <a:p>
            <a:r>
              <a:rPr lang="en-US" sz="1550" dirty="0"/>
              <a:t>14%</a:t>
            </a:r>
          </a:p>
          <a:p>
            <a:endParaRPr lang="en-US" sz="1550" dirty="0"/>
          </a:p>
          <a:p>
            <a:r>
              <a:rPr lang="en-US" sz="1550" dirty="0"/>
              <a:t>7%</a:t>
            </a:r>
          </a:p>
          <a:p>
            <a:endParaRPr lang="en-US" sz="1550" dirty="0"/>
          </a:p>
          <a:p>
            <a:r>
              <a:rPr lang="en-US" sz="1550" dirty="0"/>
              <a:t>0%</a:t>
            </a:r>
          </a:p>
        </p:txBody>
      </p:sp>
      <p:sp>
        <p:nvSpPr>
          <p:cNvPr id="69" name="TextBox 68">
            <a:extLst>
              <a:ext uri="{FF2B5EF4-FFF2-40B4-BE49-F238E27FC236}">
                <a16:creationId xmlns:a16="http://schemas.microsoft.com/office/drawing/2014/main" id="{C94CA44F-8149-6B42-A483-01BE06744A92}"/>
              </a:ext>
            </a:extLst>
          </p:cNvPr>
          <p:cNvSpPr txBox="1"/>
          <p:nvPr/>
        </p:nvSpPr>
        <p:spPr>
          <a:xfrm>
            <a:off x="5973859" y="3239429"/>
            <a:ext cx="1566206" cy="634020"/>
          </a:xfrm>
          <a:prstGeom prst="rect">
            <a:avLst/>
          </a:prstGeom>
          <a:noFill/>
        </p:spPr>
        <p:txBody>
          <a:bodyPr wrap="square" lIns="9144" tIns="9144" rIns="9144" bIns="9144" rtlCol="0">
            <a:spAutoFit/>
          </a:bodyPr>
          <a:lstStyle/>
          <a:p>
            <a:pPr algn="ctr"/>
            <a:r>
              <a:rPr lang="en-US" sz="1600" b="1" dirty="0"/>
              <a:t>Year 2025</a:t>
            </a:r>
          </a:p>
          <a:p>
            <a:pPr algn="ctr"/>
            <a:r>
              <a:rPr lang="en-US" sz="1200" dirty="0">
                <a:solidFill>
                  <a:schemeClr val="bg1"/>
                </a:solidFill>
              </a:rPr>
              <a:t>Trend rain &amp; median temperature</a:t>
            </a:r>
          </a:p>
        </p:txBody>
      </p:sp>
      <p:grpSp>
        <p:nvGrpSpPr>
          <p:cNvPr id="70" name="Group 69">
            <a:extLst>
              <a:ext uri="{FF2B5EF4-FFF2-40B4-BE49-F238E27FC236}">
                <a16:creationId xmlns:a16="http://schemas.microsoft.com/office/drawing/2014/main" id="{40D698B7-6151-6D42-A0A6-95F94CBF15B8}"/>
              </a:ext>
            </a:extLst>
          </p:cNvPr>
          <p:cNvGrpSpPr/>
          <p:nvPr/>
        </p:nvGrpSpPr>
        <p:grpSpPr>
          <a:xfrm>
            <a:off x="5511529" y="3969194"/>
            <a:ext cx="4114800" cy="2965006"/>
            <a:chOff x="4880925" y="3775285"/>
            <a:chExt cx="4114800" cy="2965006"/>
          </a:xfrm>
        </p:grpSpPr>
        <p:graphicFrame>
          <p:nvGraphicFramePr>
            <p:cNvPr id="71" name="Chart 70">
              <a:extLst>
                <a:ext uri="{FF2B5EF4-FFF2-40B4-BE49-F238E27FC236}">
                  <a16:creationId xmlns:a16="http://schemas.microsoft.com/office/drawing/2014/main" id="{A1354D8F-3B26-904F-8B7D-9311720708B0}"/>
                </a:ext>
              </a:extLst>
            </p:cNvPr>
            <p:cNvGraphicFramePr>
              <a:graphicFrameLocks/>
            </p:cNvGraphicFramePr>
            <p:nvPr>
              <p:extLst>
                <p:ext uri="{D42A27DB-BD31-4B8C-83A1-F6EECF244321}">
                  <p14:modId xmlns:p14="http://schemas.microsoft.com/office/powerpoint/2010/main" val="763716922"/>
                </p:ext>
              </p:extLst>
            </p:nvPr>
          </p:nvGraphicFramePr>
          <p:xfrm>
            <a:off x="4880925" y="3997091"/>
            <a:ext cx="41148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72" name="TextBox 71">
              <a:extLst>
                <a:ext uri="{FF2B5EF4-FFF2-40B4-BE49-F238E27FC236}">
                  <a16:creationId xmlns:a16="http://schemas.microsoft.com/office/drawing/2014/main" id="{A42E3A43-243C-9943-A422-54F03E0C9119}"/>
                </a:ext>
              </a:extLst>
            </p:cNvPr>
            <p:cNvSpPr txBox="1"/>
            <p:nvPr/>
          </p:nvSpPr>
          <p:spPr>
            <a:xfrm>
              <a:off x="5361008" y="5990432"/>
              <a:ext cx="1566206" cy="634020"/>
            </a:xfrm>
            <a:prstGeom prst="rect">
              <a:avLst/>
            </a:prstGeom>
            <a:noFill/>
          </p:spPr>
          <p:txBody>
            <a:bodyPr wrap="square" lIns="9144" tIns="9144" rIns="9144" bIns="9144" rtlCol="0">
              <a:spAutoFit/>
            </a:bodyPr>
            <a:lstStyle/>
            <a:p>
              <a:pPr algn="ctr"/>
              <a:r>
                <a:rPr lang="en-US" sz="1600" b="1" dirty="0"/>
                <a:t>Year 2025</a:t>
              </a:r>
            </a:p>
            <a:p>
              <a:pPr algn="ctr"/>
              <a:r>
                <a:rPr lang="en-US" sz="1200" dirty="0">
                  <a:solidFill>
                    <a:schemeClr val="bg1"/>
                  </a:solidFill>
                </a:rPr>
                <a:t>Trend rain &amp; median temperature</a:t>
              </a:r>
            </a:p>
          </p:txBody>
        </p:sp>
        <p:sp>
          <p:nvSpPr>
            <p:cNvPr id="74" name="TextBox 73">
              <a:extLst>
                <a:ext uri="{FF2B5EF4-FFF2-40B4-BE49-F238E27FC236}">
                  <a16:creationId xmlns:a16="http://schemas.microsoft.com/office/drawing/2014/main" id="{CC2508BB-0751-B740-BEFB-679D18114EC9}"/>
                </a:ext>
              </a:extLst>
            </p:cNvPr>
            <p:cNvSpPr txBox="1"/>
            <p:nvPr/>
          </p:nvSpPr>
          <p:spPr>
            <a:xfrm>
              <a:off x="5194708" y="3775285"/>
              <a:ext cx="2047090" cy="332399"/>
            </a:xfrm>
            <a:prstGeom prst="rect">
              <a:avLst/>
            </a:prstGeom>
            <a:noFill/>
          </p:spPr>
          <p:txBody>
            <a:bodyPr wrap="square" bIns="0" rtlCol="0">
              <a:spAutoFit/>
            </a:bodyPr>
            <a:lstStyle/>
            <a:p>
              <a:r>
                <a:rPr lang="en-US" b="1" dirty="0"/>
                <a:t>Phosphorus</a:t>
              </a:r>
            </a:p>
          </p:txBody>
        </p:sp>
        <p:cxnSp>
          <p:nvCxnSpPr>
            <p:cNvPr id="76" name="Straight Arrow Connector 75">
              <a:extLst>
                <a:ext uri="{FF2B5EF4-FFF2-40B4-BE49-F238E27FC236}">
                  <a16:creationId xmlns:a16="http://schemas.microsoft.com/office/drawing/2014/main" id="{B9D6EE9A-EA40-C746-A90A-256D7A46C4D3}"/>
                </a:ext>
              </a:extLst>
            </p:cNvPr>
            <p:cNvCxnSpPr>
              <a:cxnSpLocks/>
            </p:cNvCxnSpPr>
            <p:nvPr/>
          </p:nvCxnSpPr>
          <p:spPr>
            <a:xfrm flipV="1">
              <a:off x="6516665" y="4242994"/>
              <a:ext cx="1078992" cy="1426668"/>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D0F13186-A29B-0444-A77F-E0AFA91FEE4B}"/>
                </a:ext>
              </a:extLst>
            </p:cNvPr>
            <p:cNvCxnSpPr>
              <a:cxnSpLocks/>
            </p:cNvCxnSpPr>
            <p:nvPr/>
          </p:nvCxnSpPr>
          <p:spPr>
            <a:xfrm flipV="1">
              <a:off x="6508423" y="5738412"/>
              <a:ext cx="1078992" cy="157793"/>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C0D2E6A6-9B94-7141-B9E9-AF9FDE3486D3}"/>
                </a:ext>
              </a:extLst>
            </p:cNvPr>
            <p:cNvSpPr txBox="1"/>
            <p:nvPr/>
          </p:nvSpPr>
          <p:spPr>
            <a:xfrm>
              <a:off x="5890977" y="5368719"/>
              <a:ext cx="596638" cy="338554"/>
            </a:xfrm>
            <a:prstGeom prst="rect">
              <a:avLst/>
            </a:prstGeom>
            <a:noFill/>
          </p:spPr>
          <p:txBody>
            <a:bodyPr wrap="none" rtlCol="0">
              <a:spAutoFit/>
            </a:bodyPr>
            <a:lstStyle/>
            <a:p>
              <a:r>
                <a:rPr lang="en-US" sz="1600" b="1" dirty="0"/>
                <a:t>4.5%</a:t>
              </a:r>
            </a:p>
          </p:txBody>
        </p:sp>
        <p:sp>
          <p:nvSpPr>
            <p:cNvPr id="79" name="TextBox 78">
              <a:extLst>
                <a:ext uri="{FF2B5EF4-FFF2-40B4-BE49-F238E27FC236}">
                  <a16:creationId xmlns:a16="http://schemas.microsoft.com/office/drawing/2014/main" id="{418AA01C-17B6-4A4B-8FF5-0D29AE8AE257}"/>
                </a:ext>
              </a:extLst>
            </p:cNvPr>
            <p:cNvSpPr txBox="1"/>
            <p:nvPr/>
          </p:nvSpPr>
          <p:spPr>
            <a:xfrm>
              <a:off x="7644663" y="3943158"/>
              <a:ext cx="700833" cy="338554"/>
            </a:xfrm>
            <a:prstGeom prst="rect">
              <a:avLst/>
            </a:prstGeom>
            <a:noFill/>
          </p:spPr>
          <p:txBody>
            <a:bodyPr wrap="none" rtlCol="0">
              <a:spAutoFit/>
            </a:bodyPr>
            <a:lstStyle/>
            <a:p>
              <a:r>
                <a:rPr lang="en-US" sz="1600" b="1" dirty="0"/>
                <a:t>26.6%</a:t>
              </a:r>
            </a:p>
          </p:txBody>
        </p:sp>
      </p:grpSp>
      <p:sp>
        <p:nvSpPr>
          <p:cNvPr id="80" name="TextBox 79">
            <a:extLst>
              <a:ext uri="{FF2B5EF4-FFF2-40B4-BE49-F238E27FC236}">
                <a16:creationId xmlns:a16="http://schemas.microsoft.com/office/drawing/2014/main" id="{67F08AE9-8A1C-1046-9EE4-6413125A09FC}"/>
              </a:ext>
            </a:extLst>
          </p:cNvPr>
          <p:cNvSpPr txBox="1"/>
          <p:nvPr/>
        </p:nvSpPr>
        <p:spPr>
          <a:xfrm>
            <a:off x="7820260" y="6184341"/>
            <a:ext cx="1566206" cy="634020"/>
          </a:xfrm>
          <a:prstGeom prst="rect">
            <a:avLst/>
          </a:prstGeom>
          <a:noFill/>
        </p:spPr>
        <p:txBody>
          <a:bodyPr wrap="square" lIns="9144" tIns="9144" rIns="9144" bIns="9144" rtlCol="0">
            <a:spAutoFit/>
          </a:bodyPr>
          <a:lstStyle/>
          <a:p>
            <a:pPr algn="ctr"/>
            <a:r>
              <a:rPr lang="en-US" sz="1600" b="1" dirty="0"/>
              <a:t>Year 2055</a:t>
            </a:r>
          </a:p>
          <a:p>
            <a:pPr algn="ctr"/>
            <a:r>
              <a:rPr lang="en-US" sz="1200" dirty="0" err="1">
                <a:solidFill>
                  <a:schemeClr val="bg1"/>
                </a:solidFill>
              </a:rPr>
              <a:t>Eedian</a:t>
            </a:r>
            <a:r>
              <a:rPr lang="en-US" sz="1200" dirty="0">
                <a:solidFill>
                  <a:schemeClr val="bg1"/>
                </a:solidFill>
              </a:rPr>
              <a:t> rainfall &amp; temperature</a:t>
            </a:r>
          </a:p>
        </p:txBody>
      </p:sp>
      <p:sp>
        <p:nvSpPr>
          <p:cNvPr id="81" name="TextBox 80">
            <a:extLst>
              <a:ext uri="{FF2B5EF4-FFF2-40B4-BE49-F238E27FC236}">
                <a16:creationId xmlns:a16="http://schemas.microsoft.com/office/drawing/2014/main" id="{78F09773-3541-224A-851F-E3662ED281F5}"/>
              </a:ext>
            </a:extLst>
          </p:cNvPr>
          <p:cNvSpPr txBox="1"/>
          <p:nvPr/>
        </p:nvSpPr>
        <p:spPr>
          <a:xfrm>
            <a:off x="5395681" y="917088"/>
            <a:ext cx="436979" cy="2477601"/>
          </a:xfrm>
          <a:prstGeom prst="rect">
            <a:avLst/>
          </a:prstGeom>
          <a:noFill/>
        </p:spPr>
        <p:txBody>
          <a:bodyPr wrap="none" lIns="45720" rIns="45720" rtlCol="0">
            <a:spAutoFit/>
          </a:bodyPr>
          <a:lstStyle/>
          <a:p>
            <a:endParaRPr lang="en-US" sz="1550" dirty="0"/>
          </a:p>
          <a:p>
            <a:r>
              <a:rPr lang="en-US" sz="1550" dirty="0"/>
              <a:t>12%</a:t>
            </a:r>
          </a:p>
          <a:p>
            <a:endParaRPr lang="en-US" sz="1550" dirty="0"/>
          </a:p>
          <a:p>
            <a:r>
              <a:rPr lang="en-US" sz="1550" dirty="0"/>
              <a:t>9%</a:t>
            </a:r>
          </a:p>
          <a:p>
            <a:endParaRPr lang="en-US" sz="1550" dirty="0"/>
          </a:p>
          <a:p>
            <a:r>
              <a:rPr lang="en-US" sz="1550" dirty="0"/>
              <a:t>6%</a:t>
            </a:r>
          </a:p>
          <a:p>
            <a:endParaRPr lang="en-US" sz="1550" dirty="0"/>
          </a:p>
          <a:p>
            <a:r>
              <a:rPr lang="en-US" sz="1550" dirty="0"/>
              <a:t>3%</a:t>
            </a:r>
          </a:p>
          <a:p>
            <a:endParaRPr lang="en-US" sz="1550" dirty="0"/>
          </a:p>
          <a:p>
            <a:r>
              <a:rPr lang="en-US" sz="1550" dirty="0"/>
              <a:t>0%</a:t>
            </a:r>
          </a:p>
        </p:txBody>
      </p:sp>
      <p:sp>
        <p:nvSpPr>
          <p:cNvPr id="82" name="TextBox 81">
            <a:extLst>
              <a:ext uri="{FF2B5EF4-FFF2-40B4-BE49-F238E27FC236}">
                <a16:creationId xmlns:a16="http://schemas.microsoft.com/office/drawing/2014/main" id="{1B0A950E-FEBA-F848-ADB6-73B92315D1D1}"/>
              </a:ext>
            </a:extLst>
          </p:cNvPr>
          <p:cNvSpPr txBox="1"/>
          <p:nvPr/>
        </p:nvSpPr>
        <p:spPr>
          <a:xfrm>
            <a:off x="5416609" y="3883189"/>
            <a:ext cx="436979" cy="2477601"/>
          </a:xfrm>
          <a:prstGeom prst="rect">
            <a:avLst/>
          </a:prstGeom>
          <a:noFill/>
        </p:spPr>
        <p:txBody>
          <a:bodyPr wrap="none" lIns="45720" rIns="45720" rtlCol="0">
            <a:spAutoFit/>
          </a:bodyPr>
          <a:lstStyle/>
          <a:p>
            <a:endParaRPr lang="en-US" sz="1550" dirty="0"/>
          </a:p>
          <a:p>
            <a:r>
              <a:rPr lang="en-US" sz="1550" dirty="0"/>
              <a:t>28%</a:t>
            </a:r>
          </a:p>
          <a:p>
            <a:endParaRPr lang="en-US" sz="1550" dirty="0"/>
          </a:p>
          <a:p>
            <a:r>
              <a:rPr lang="en-US" sz="1550" dirty="0"/>
              <a:t>21%</a:t>
            </a:r>
          </a:p>
          <a:p>
            <a:endParaRPr lang="en-US" sz="1550" dirty="0"/>
          </a:p>
          <a:p>
            <a:r>
              <a:rPr lang="en-US" sz="1550" dirty="0"/>
              <a:t>14%</a:t>
            </a:r>
          </a:p>
          <a:p>
            <a:endParaRPr lang="en-US" sz="1550" dirty="0"/>
          </a:p>
          <a:p>
            <a:r>
              <a:rPr lang="en-US" sz="1550" dirty="0"/>
              <a:t>7%</a:t>
            </a:r>
          </a:p>
          <a:p>
            <a:endParaRPr lang="en-US" sz="1550" dirty="0"/>
          </a:p>
          <a:p>
            <a:r>
              <a:rPr lang="en-US" sz="1550" dirty="0"/>
              <a:t>0%</a:t>
            </a:r>
          </a:p>
        </p:txBody>
      </p:sp>
    </p:spTree>
    <p:extLst>
      <p:ext uri="{BB962C8B-B14F-4D97-AF65-F5344CB8AC3E}">
        <p14:creationId xmlns:p14="http://schemas.microsoft.com/office/powerpoint/2010/main" val="2463264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31BDEE-2669-9F4C-90E4-91E4B03E4F18}"/>
              </a:ext>
            </a:extLst>
          </p:cNvPr>
          <p:cNvSpPr txBox="1"/>
          <p:nvPr/>
        </p:nvSpPr>
        <p:spPr>
          <a:xfrm>
            <a:off x="1279693" y="81053"/>
            <a:ext cx="10909132" cy="584775"/>
          </a:xfrm>
          <a:prstGeom prst="rect">
            <a:avLst/>
          </a:prstGeom>
          <a:noFill/>
        </p:spPr>
        <p:txBody>
          <a:bodyPr wrap="square" rtlCol="0">
            <a:spAutoFit/>
          </a:bodyPr>
          <a:lstStyle/>
          <a:p>
            <a:r>
              <a:rPr lang="en-US" sz="3200" b="1" dirty="0"/>
              <a:t>Estimates of Climate Only and Climate and Land Use </a:t>
            </a:r>
          </a:p>
        </p:txBody>
      </p:sp>
      <p:graphicFrame>
        <p:nvGraphicFramePr>
          <p:cNvPr id="6" name="Chart 5">
            <a:extLst>
              <a:ext uri="{FF2B5EF4-FFF2-40B4-BE49-F238E27FC236}">
                <a16:creationId xmlns:a16="http://schemas.microsoft.com/office/drawing/2014/main" id="{0C0E219A-E36F-D348-A73B-D7A4B913D28C}"/>
              </a:ext>
            </a:extLst>
          </p:cNvPr>
          <p:cNvGraphicFramePr>
            <a:graphicFrameLocks/>
          </p:cNvGraphicFramePr>
          <p:nvPr/>
        </p:nvGraphicFramePr>
        <p:xfrm>
          <a:off x="1522413" y="887675"/>
          <a:ext cx="4620191" cy="27606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2F43CD20-C413-EA45-8B9C-CB80699ED9CC}"/>
              </a:ext>
            </a:extLst>
          </p:cNvPr>
          <p:cNvGraphicFramePr>
            <a:graphicFrameLocks/>
          </p:cNvGraphicFramePr>
          <p:nvPr/>
        </p:nvGraphicFramePr>
        <p:xfrm>
          <a:off x="1522413" y="3648366"/>
          <a:ext cx="4620191" cy="276069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73E74425-7888-4B46-B82F-339E4FE1603D}"/>
              </a:ext>
            </a:extLst>
          </p:cNvPr>
          <p:cNvGraphicFramePr>
            <a:graphicFrameLocks/>
          </p:cNvGraphicFramePr>
          <p:nvPr/>
        </p:nvGraphicFramePr>
        <p:xfrm>
          <a:off x="6142603" y="3648365"/>
          <a:ext cx="4610106" cy="2760691"/>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6F417BD6-1012-4D40-9139-944A9F72C904}"/>
              </a:ext>
            </a:extLst>
          </p:cNvPr>
          <p:cNvSpPr txBox="1"/>
          <p:nvPr/>
        </p:nvSpPr>
        <p:spPr>
          <a:xfrm>
            <a:off x="2221154" y="6116368"/>
            <a:ext cx="697627" cy="369332"/>
          </a:xfrm>
          <a:prstGeom prst="rect">
            <a:avLst/>
          </a:prstGeom>
          <a:noFill/>
        </p:spPr>
        <p:txBody>
          <a:bodyPr wrap="none" rtlCol="0">
            <a:spAutoFit/>
          </a:bodyPr>
          <a:lstStyle/>
          <a:p>
            <a:r>
              <a:rPr lang="en-US" dirty="0"/>
              <a:t>2025</a:t>
            </a:r>
          </a:p>
        </p:txBody>
      </p:sp>
      <p:sp>
        <p:nvSpPr>
          <p:cNvPr id="11" name="TextBox 10">
            <a:extLst>
              <a:ext uri="{FF2B5EF4-FFF2-40B4-BE49-F238E27FC236}">
                <a16:creationId xmlns:a16="http://schemas.microsoft.com/office/drawing/2014/main" id="{3AA477BD-FECD-3D41-8862-7BEC818ECCA4}"/>
              </a:ext>
            </a:extLst>
          </p:cNvPr>
          <p:cNvSpPr txBox="1"/>
          <p:nvPr/>
        </p:nvSpPr>
        <p:spPr>
          <a:xfrm>
            <a:off x="3209836" y="6116368"/>
            <a:ext cx="697627" cy="369332"/>
          </a:xfrm>
          <a:prstGeom prst="rect">
            <a:avLst/>
          </a:prstGeom>
          <a:noFill/>
        </p:spPr>
        <p:txBody>
          <a:bodyPr wrap="none" rtlCol="0">
            <a:spAutoFit/>
          </a:bodyPr>
          <a:lstStyle/>
          <a:p>
            <a:r>
              <a:rPr lang="en-US" dirty="0"/>
              <a:t>2035</a:t>
            </a:r>
          </a:p>
        </p:txBody>
      </p:sp>
      <p:sp>
        <p:nvSpPr>
          <p:cNvPr id="12" name="TextBox 11">
            <a:extLst>
              <a:ext uri="{FF2B5EF4-FFF2-40B4-BE49-F238E27FC236}">
                <a16:creationId xmlns:a16="http://schemas.microsoft.com/office/drawing/2014/main" id="{EE5B36FC-6C27-CC4F-9334-8D6F39619C6B}"/>
              </a:ext>
            </a:extLst>
          </p:cNvPr>
          <p:cNvSpPr txBox="1"/>
          <p:nvPr/>
        </p:nvSpPr>
        <p:spPr>
          <a:xfrm>
            <a:off x="4198518" y="6116368"/>
            <a:ext cx="697627" cy="369332"/>
          </a:xfrm>
          <a:prstGeom prst="rect">
            <a:avLst/>
          </a:prstGeom>
          <a:noFill/>
        </p:spPr>
        <p:txBody>
          <a:bodyPr wrap="none" rtlCol="0">
            <a:spAutoFit/>
          </a:bodyPr>
          <a:lstStyle/>
          <a:p>
            <a:r>
              <a:rPr lang="en-US" dirty="0"/>
              <a:t>2045</a:t>
            </a:r>
          </a:p>
        </p:txBody>
      </p:sp>
      <p:sp>
        <p:nvSpPr>
          <p:cNvPr id="13" name="TextBox 12">
            <a:extLst>
              <a:ext uri="{FF2B5EF4-FFF2-40B4-BE49-F238E27FC236}">
                <a16:creationId xmlns:a16="http://schemas.microsoft.com/office/drawing/2014/main" id="{43D17E0A-866B-A84A-8041-48BF67135DAB}"/>
              </a:ext>
            </a:extLst>
          </p:cNvPr>
          <p:cNvSpPr txBox="1"/>
          <p:nvPr/>
        </p:nvSpPr>
        <p:spPr>
          <a:xfrm>
            <a:off x="5187201" y="6116368"/>
            <a:ext cx="697627" cy="369332"/>
          </a:xfrm>
          <a:prstGeom prst="rect">
            <a:avLst/>
          </a:prstGeom>
          <a:noFill/>
        </p:spPr>
        <p:txBody>
          <a:bodyPr wrap="none" rtlCol="0">
            <a:spAutoFit/>
          </a:bodyPr>
          <a:lstStyle/>
          <a:p>
            <a:r>
              <a:rPr lang="en-US" dirty="0"/>
              <a:t>2055</a:t>
            </a:r>
          </a:p>
        </p:txBody>
      </p:sp>
      <p:sp>
        <p:nvSpPr>
          <p:cNvPr id="14" name="TextBox 13">
            <a:extLst>
              <a:ext uri="{FF2B5EF4-FFF2-40B4-BE49-F238E27FC236}">
                <a16:creationId xmlns:a16="http://schemas.microsoft.com/office/drawing/2014/main" id="{6DEBEAD9-F79F-594B-8C2F-A6EFF27B7262}"/>
              </a:ext>
            </a:extLst>
          </p:cNvPr>
          <p:cNvSpPr txBox="1"/>
          <p:nvPr/>
        </p:nvSpPr>
        <p:spPr>
          <a:xfrm>
            <a:off x="6795601" y="6116368"/>
            <a:ext cx="697627" cy="369332"/>
          </a:xfrm>
          <a:prstGeom prst="rect">
            <a:avLst/>
          </a:prstGeom>
          <a:noFill/>
        </p:spPr>
        <p:txBody>
          <a:bodyPr wrap="none" rtlCol="0">
            <a:spAutoFit/>
          </a:bodyPr>
          <a:lstStyle/>
          <a:p>
            <a:r>
              <a:rPr lang="en-US" dirty="0"/>
              <a:t>2025</a:t>
            </a:r>
          </a:p>
        </p:txBody>
      </p:sp>
      <p:sp>
        <p:nvSpPr>
          <p:cNvPr id="15" name="TextBox 14">
            <a:extLst>
              <a:ext uri="{FF2B5EF4-FFF2-40B4-BE49-F238E27FC236}">
                <a16:creationId xmlns:a16="http://schemas.microsoft.com/office/drawing/2014/main" id="{3E4F17B8-563E-C546-8C50-C1A8B4B7B2FF}"/>
              </a:ext>
            </a:extLst>
          </p:cNvPr>
          <p:cNvSpPr txBox="1"/>
          <p:nvPr/>
        </p:nvSpPr>
        <p:spPr>
          <a:xfrm>
            <a:off x="7784283" y="6116368"/>
            <a:ext cx="697627" cy="369332"/>
          </a:xfrm>
          <a:prstGeom prst="rect">
            <a:avLst/>
          </a:prstGeom>
          <a:noFill/>
        </p:spPr>
        <p:txBody>
          <a:bodyPr wrap="none" rtlCol="0">
            <a:spAutoFit/>
          </a:bodyPr>
          <a:lstStyle/>
          <a:p>
            <a:r>
              <a:rPr lang="en-US" dirty="0"/>
              <a:t>2035</a:t>
            </a:r>
          </a:p>
        </p:txBody>
      </p:sp>
      <p:sp>
        <p:nvSpPr>
          <p:cNvPr id="16" name="TextBox 15">
            <a:extLst>
              <a:ext uri="{FF2B5EF4-FFF2-40B4-BE49-F238E27FC236}">
                <a16:creationId xmlns:a16="http://schemas.microsoft.com/office/drawing/2014/main" id="{B69D0143-6760-6A40-B6A2-BF5848D473D0}"/>
              </a:ext>
            </a:extLst>
          </p:cNvPr>
          <p:cNvSpPr txBox="1"/>
          <p:nvPr/>
        </p:nvSpPr>
        <p:spPr>
          <a:xfrm>
            <a:off x="8772965" y="6116368"/>
            <a:ext cx="697627" cy="369332"/>
          </a:xfrm>
          <a:prstGeom prst="rect">
            <a:avLst/>
          </a:prstGeom>
          <a:noFill/>
        </p:spPr>
        <p:txBody>
          <a:bodyPr wrap="none" rtlCol="0">
            <a:spAutoFit/>
          </a:bodyPr>
          <a:lstStyle/>
          <a:p>
            <a:r>
              <a:rPr lang="en-US" dirty="0"/>
              <a:t>2045</a:t>
            </a:r>
          </a:p>
        </p:txBody>
      </p:sp>
      <p:sp>
        <p:nvSpPr>
          <p:cNvPr id="17" name="TextBox 16">
            <a:extLst>
              <a:ext uri="{FF2B5EF4-FFF2-40B4-BE49-F238E27FC236}">
                <a16:creationId xmlns:a16="http://schemas.microsoft.com/office/drawing/2014/main" id="{E60C44B3-EB1E-A74D-BEA8-269224BA0591}"/>
              </a:ext>
            </a:extLst>
          </p:cNvPr>
          <p:cNvSpPr txBox="1"/>
          <p:nvPr/>
        </p:nvSpPr>
        <p:spPr>
          <a:xfrm>
            <a:off x="9761648" y="6116368"/>
            <a:ext cx="697627" cy="369332"/>
          </a:xfrm>
          <a:prstGeom prst="rect">
            <a:avLst/>
          </a:prstGeom>
          <a:noFill/>
        </p:spPr>
        <p:txBody>
          <a:bodyPr wrap="none" rtlCol="0">
            <a:spAutoFit/>
          </a:bodyPr>
          <a:lstStyle/>
          <a:p>
            <a:r>
              <a:rPr lang="en-US" dirty="0"/>
              <a:t>2055</a:t>
            </a:r>
          </a:p>
        </p:txBody>
      </p:sp>
      <p:graphicFrame>
        <p:nvGraphicFramePr>
          <p:cNvPr id="20" name="Chart 19">
            <a:extLst>
              <a:ext uri="{FF2B5EF4-FFF2-40B4-BE49-F238E27FC236}">
                <a16:creationId xmlns:a16="http://schemas.microsoft.com/office/drawing/2014/main" id="{2070934B-D96F-674F-84EC-7599CBE95CBC}"/>
              </a:ext>
            </a:extLst>
          </p:cNvPr>
          <p:cNvGraphicFramePr>
            <a:graphicFrameLocks/>
          </p:cNvGraphicFramePr>
          <p:nvPr/>
        </p:nvGraphicFramePr>
        <p:xfrm>
          <a:off x="6142603" y="887673"/>
          <a:ext cx="4617720" cy="2760690"/>
        </p:xfrm>
        <a:graphic>
          <a:graphicData uri="http://schemas.openxmlformats.org/drawingml/2006/chart">
            <c:chart xmlns:c="http://schemas.openxmlformats.org/drawingml/2006/chart" xmlns:r="http://schemas.openxmlformats.org/officeDocument/2006/relationships" r:id="rId5"/>
          </a:graphicData>
        </a:graphic>
      </p:graphicFrame>
      <p:pic>
        <p:nvPicPr>
          <p:cNvPr id="19" name="Picture 16" descr="CBPOLOGO">
            <a:extLst>
              <a:ext uri="{FF2B5EF4-FFF2-40B4-BE49-F238E27FC236}">
                <a16:creationId xmlns:a16="http://schemas.microsoft.com/office/drawing/2014/main" id="{B2160B8C-D95D-4AA1-9CE4-D19AE5EC882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17">
            <a:extLst>
              <a:ext uri="{FF2B5EF4-FFF2-40B4-BE49-F238E27FC236}">
                <a16:creationId xmlns:a16="http://schemas.microsoft.com/office/drawing/2014/main" id="{40F2A46D-3201-4913-9428-771A1A7506D9}"/>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22" name="Slide Number Placeholder 5">
            <a:extLst>
              <a:ext uri="{FF2B5EF4-FFF2-40B4-BE49-F238E27FC236}">
                <a16:creationId xmlns:a16="http://schemas.microsoft.com/office/drawing/2014/main" id="{3C00F913-CAAD-409F-B76A-73AD2468ED85}"/>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2" name="TextBox 1">
            <a:extLst>
              <a:ext uri="{FF2B5EF4-FFF2-40B4-BE49-F238E27FC236}">
                <a16:creationId xmlns:a16="http://schemas.microsoft.com/office/drawing/2014/main" id="{90548F69-A7DC-4752-A7C5-330B6BBF136D}"/>
              </a:ext>
            </a:extLst>
          </p:cNvPr>
          <p:cNvSpPr txBox="1"/>
          <p:nvPr/>
        </p:nvSpPr>
        <p:spPr>
          <a:xfrm>
            <a:off x="5195311" y="6485700"/>
            <a:ext cx="6263253" cy="369332"/>
          </a:xfrm>
          <a:prstGeom prst="rect">
            <a:avLst/>
          </a:prstGeom>
          <a:noFill/>
        </p:spPr>
        <p:txBody>
          <a:bodyPr wrap="none" rtlCol="0">
            <a:spAutoFit/>
          </a:bodyPr>
          <a:lstStyle/>
          <a:p>
            <a:r>
              <a:rPr lang="en-US" dirty="0"/>
              <a:t>Grey bar = climate only   Black bar = Climate and Land Use</a:t>
            </a:r>
          </a:p>
        </p:txBody>
      </p:sp>
    </p:spTree>
    <p:extLst>
      <p:ext uri="{BB962C8B-B14F-4D97-AF65-F5344CB8AC3E}">
        <p14:creationId xmlns:p14="http://schemas.microsoft.com/office/powerpoint/2010/main" val="3268258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a:extLst>
              <a:ext uri="{FF2B5EF4-FFF2-40B4-BE49-F238E27FC236}">
                <a16:creationId xmlns:a16="http://schemas.microsoft.com/office/drawing/2014/main" id="{5E9A54D9-0A71-4774-9A4A-662936855381}"/>
              </a:ext>
            </a:extLst>
          </p:cNvPr>
          <p:cNvPicPr>
            <a:picLocks noChangeAspect="1"/>
          </p:cNvPicPr>
          <p:nvPr/>
        </p:nvPicPr>
        <p:blipFill rotWithShape="1">
          <a:blip r:embed="rId2"/>
          <a:srcRect l="24707" t="8446" r="32352" b="5547"/>
          <a:stretch/>
        </p:blipFill>
        <p:spPr>
          <a:xfrm>
            <a:off x="4565671" y="1172870"/>
            <a:ext cx="3050684" cy="5149072"/>
          </a:xfrm>
          <a:prstGeom prst="rect">
            <a:avLst/>
          </a:prstGeom>
        </p:spPr>
      </p:pic>
      <p:sp>
        <p:nvSpPr>
          <p:cNvPr id="4" name="Arrow: Up 3">
            <a:extLst>
              <a:ext uri="{FF2B5EF4-FFF2-40B4-BE49-F238E27FC236}">
                <a16:creationId xmlns:a16="http://schemas.microsoft.com/office/drawing/2014/main" id="{C4908EEA-41E9-42E5-8EF0-65662F7967C5}"/>
              </a:ext>
            </a:extLst>
          </p:cNvPr>
          <p:cNvSpPr/>
          <p:nvPr/>
        </p:nvSpPr>
        <p:spPr>
          <a:xfrm>
            <a:off x="8007675" y="2831583"/>
            <a:ext cx="217113" cy="100557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5" name="TextBox 4">
            <a:extLst>
              <a:ext uri="{FF2B5EF4-FFF2-40B4-BE49-F238E27FC236}">
                <a16:creationId xmlns:a16="http://schemas.microsoft.com/office/drawing/2014/main" id="{D723CC8B-759C-4BD8-B89B-ADB1C585F484}"/>
              </a:ext>
            </a:extLst>
          </p:cNvPr>
          <p:cNvSpPr txBox="1"/>
          <p:nvPr/>
        </p:nvSpPr>
        <p:spPr>
          <a:xfrm>
            <a:off x="7472279" y="3962400"/>
            <a:ext cx="1203203" cy="1199504"/>
          </a:xfrm>
          <a:prstGeom prst="rect">
            <a:avLst/>
          </a:prstGeom>
          <a:noFill/>
        </p:spPr>
        <p:txBody>
          <a:bodyPr wrap="square" rtlCol="0">
            <a:spAutoFit/>
          </a:bodyPr>
          <a:lstStyle/>
          <a:p>
            <a:r>
              <a:rPr lang="en-US" sz="1799" b="1" dirty="0"/>
              <a:t>2025 Sea </a:t>
            </a:r>
          </a:p>
          <a:p>
            <a:r>
              <a:rPr lang="en-US" sz="1799" b="1" dirty="0"/>
              <a:t>Level Rise:</a:t>
            </a:r>
          </a:p>
          <a:p>
            <a:r>
              <a:rPr lang="en-US" sz="1799" b="1" dirty="0"/>
              <a:t>0.22m</a:t>
            </a:r>
          </a:p>
        </p:txBody>
      </p:sp>
      <p:pic>
        <p:nvPicPr>
          <p:cNvPr id="7" name="Graphic 6">
            <a:extLst>
              <a:ext uri="{FF2B5EF4-FFF2-40B4-BE49-F238E27FC236}">
                <a16:creationId xmlns:a16="http://schemas.microsoft.com/office/drawing/2014/main" id="{D700DBD8-67A4-4F90-89AE-CF53B76298B2}"/>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460" t="6805" r="5165" b="7201"/>
          <a:stretch/>
        </p:blipFill>
        <p:spPr>
          <a:xfrm>
            <a:off x="8613575" y="1213787"/>
            <a:ext cx="3210458" cy="1815505"/>
          </a:xfrm>
          <a:prstGeom prst="rect">
            <a:avLst/>
          </a:prstGeom>
        </p:spPr>
      </p:pic>
      <p:grpSp>
        <p:nvGrpSpPr>
          <p:cNvPr id="8" name="Group 7">
            <a:extLst>
              <a:ext uri="{FF2B5EF4-FFF2-40B4-BE49-F238E27FC236}">
                <a16:creationId xmlns:a16="http://schemas.microsoft.com/office/drawing/2014/main" id="{6AA5A4C2-1EAF-47B3-A73F-D4935C2049F0}"/>
              </a:ext>
            </a:extLst>
          </p:cNvPr>
          <p:cNvGrpSpPr/>
          <p:nvPr/>
        </p:nvGrpSpPr>
        <p:grpSpPr>
          <a:xfrm>
            <a:off x="8675482" y="3260322"/>
            <a:ext cx="3210458" cy="2023034"/>
            <a:chOff x="3938734" y="3017755"/>
            <a:chExt cx="7457020" cy="3598801"/>
          </a:xfrm>
        </p:grpSpPr>
        <p:pic>
          <p:nvPicPr>
            <p:cNvPr id="9" name="Picture 8">
              <a:extLst>
                <a:ext uri="{FF2B5EF4-FFF2-40B4-BE49-F238E27FC236}">
                  <a16:creationId xmlns:a16="http://schemas.microsoft.com/office/drawing/2014/main" id="{D02EA9E0-7888-40AD-9489-BA93D5B62CEF}"/>
                </a:ext>
              </a:extLst>
            </p:cNvPr>
            <p:cNvPicPr>
              <a:picLocks noChangeAspect="1"/>
            </p:cNvPicPr>
            <p:nvPr/>
          </p:nvPicPr>
          <p:blipFill>
            <a:blip r:embed="rId5"/>
            <a:stretch>
              <a:fillRect/>
            </a:stretch>
          </p:blipFill>
          <p:spPr>
            <a:xfrm>
              <a:off x="3938734" y="3017755"/>
              <a:ext cx="7457020" cy="3598801"/>
            </a:xfrm>
            <a:prstGeom prst="rect">
              <a:avLst/>
            </a:prstGeom>
          </p:spPr>
        </p:pic>
        <p:sp>
          <p:nvSpPr>
            <p:cNvPr id="10" name="Rectangle 9">
              <a:extLst>
                <a:ext uri="{FF2B5EF4-FFF2-40B4-BE49-F238E27FC236}">
                  <a16:creationId xmlns:a16="http://schemas.microsoft.com/office/drawing/2014/main" id="{D8A377DE-4D95-43E2-8A99-7361C0FF3C6C}"/>
                </a:ext>
              </a:extLst>
            </p:cNvPr>
            <p:cNvSpPr/>
            <p:nvPr/>
          </p:nvSpPr>
          <p:spPr>
            <a:xfrm>
              <a:off x="4756935" y="3267182"/>
              <a:ext cx="2455523" cy="832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grpSp>
      <p:sp>
        <p:nvSpPr>
          <p:cNvPr id="14" name="TextBox 13">
            <a:extLst>
              <a:ext uri="{FF2B5EF4-FFF2-40B4-BE49-F238E27FC236}">
                <a16:creationId xmlns:a16="http://schemas.microsoft.com/office/drawing/2014/main" id="{732FBCBE-A8AF-41D1-8972-17D00C8C7A21}"/>
              </a:ext>
            </a:extLst>
          </p:cNvPr>
          <p:cNvSpPr txBox="1"/>
          <p:nvPr/>
        </p:nvSpPr>
        <p:spPr>
          <a:xfrm>
            <a:off x="4341812" y="878094"/>
            <a:ext cx="2021181" cy="645906"/>
          </a:xfrm>
          <a:prstGeom prst="rect">
            <a:avLst/>
          </a:prstGeom>
          <a:noFill/>
        </p:spPr>
        <p:txBody>
          <a:bodyPr wrap="none" rtlCol="0">
            <a:spAutoFit/>
          </a:bodyPr>
          <a:lstStyle/>
          <a:p>
            <a:r>
              <a:rPr lang="en-US" sz="1799" b="1" dirty="0"/>
              <a:t>Air-temperature </a:t>
            </a:r>
          </a:p>
          <a:p>
            <a:r>
              <a:rPr lang="en-US" sz="1799" b="1" dirty="0"/>
              <a:t>increase: 1.06 °C</a:t>
            </a:r>
          </a:p>
        </p:txBody>
      </p:sp>
      <p:sp>
        <p:nvSpPr>
          <p:cNvPr id="35" name="TextBox 34">
            <a:extLst>
              <a:ext uri="{FF2B5EF4-FFF2-40B4-BE49-F238E27FC236}">
                <a16:creationId xmlns:a16="http://schemas.microsoft.com/office/drawing/2014/main" id="{73311D8C-E4D6-4452-9449-70E286500332}"/>
              </a:ext>
            </a:extLst>
          </p:cNvPr>
          <p:cNvSpPr txBox="1"/>
          <p:nvPr/>
        </p:nvSpPr>
        <p:spPr>
          <a:xfrm>
            <a:off x="7099751" y="5711646"/>
            <a:ext cx="1890261" cy="369204"/>
          </a:xfrm>
          <a:prstGeom prst="rect">
            <a:avLst/>
          </a:prstGeom>
          <a:noFill/>
        </p:spPr>
        <p:txBody>
          <a:bodyPr wrap="none" rtlCol="0">
            <a:spAutoFit/>
          </a:bodyPr>
          <a:lstStyle/>
          <a:p>
            <a:r>
              <a:rPr lang="en-US" sz="1799" b="1" dirty="0"/>
              <a:t>Open boundary</a:t>
            </a:r>
          </a:p>
        </p:txBody>
      </p:sp>
      <p:sp>
        <p:nvSpPr>
          <p:cNvPr id="37" name="TextBox 36">
            <a:extLst>
              <a:ext uri="{FF2B5EF4-FFF2-40B4-BE49-F238E27FC236}">
                <a16:creationId xmlns:a16="http://schemas.microsoft.com/office/drawing/2014/main" id="{0DF8911F-925E-40D2-B2B9-8A84D0E53D01}"/>
              </a:ext>
            </a:extLst>
          </p:cNvPr>
          <p:cNvSpPr txBox="1"/>
          <p:nvPr/>
        </p:nvSpPr>
        <p:spPr>
          <a:xfrm>
            <a:off x="8838662" y="5711647"/>
            <a:ext cx="2970750" cy="922945"/>
          </a:xfrm>
          <a:prstGeom prst="rect">
            <a:avLst/>
          </a:prstGeom>
          <a:noFill/>
        </p:spPr>
        <p:txBody>
          <a:bodyPr wrap="none" rtlCol="0">
            <a:spAutoFit/>
          </a:bodyPr>
          <a:lstStyle/>
          <a:p>
            <a:r>
              <a:rPr lang="en-US" sz="1799" b="1" dirty="0"/>
              <a:t>T: + 0.95 °C; S: + 0.18 </a:t>
            </a:r>
            <a:r>
              <a:rPr lang="en-US" sz="1799" b="1" dirty="0" err="1"/>
              <a:t>psu</a:t>
            </a:r>
            <a:endParaRPr lang="en-US" sz="1799" b="1" dirty="0"/>
          </a:p>
          <a:p>
            <a:r>
              <a:rPr lang="en-US" sz="1799" b="1" dirty="0"/>
              <a:t>(Thomas et al., 2017)</a:t>
            </a:r>
          </a:p>
          <a:p>
            <a:r>
              <a:rPr lang="en-US" sz="1799" dirty="0"/>
              <a:t> </a:t>
            </a:r>
          </a:p>
        </p:txBody>
      </p:sp>
      <p:sp>
        <p:nvSpPr>
          <p:cNvPr id="40" name="TextBox 39">
            <a:extLst>
              <a:ext uri="{FF2B5EF4-FFF2-40B4-BE49-F238E27FC236}">
                <a16:creationId xmlns:a16="http://schemas.microsoft.com/office/drawing/2014/main" id="{F8A14E44-CA6F-4C94-9D67-F41A864BB447}"/>
              </a:ext>
            </a:extLst>
          </p:cNvPr>
          <p:cNvSpPr txBox="1"/>
          <p:nvPr/>
        </p:nvSpPr>
        <p:spPr>
          <a:xfrm>
            <a:off x="9618726" y="1470550"/>
            <a:ext cx="2056437" cy="645906"/>
          </a:xfrm>
          <a:prstGeom prst="rect">
            <a:avLst/>
          </a:prstGeom>
          <a:noFill/>
        </p:spPr>
        <p:txBody>
          <a:bodyPr wrap="none" rtlCol="0">
            <a:spAutoFit/>
          </a:bodyPr>
          <a:lstStyle/>
          <a:p>
            <a:r>
              <a:rPr lang="en-US" sz="1799" dirty="0"/>
              <a:t>Quadratic function</a:t>
            </a:r>
          </a:p>
          <a:p>
            <a:r>
              <a:rPr lang="en-US" sz="1799" dirty="0"/>
              <a:t>(Boon et al. 2013)</a:t>
            </a:r>
          </a:p>
        </p:txBody>
      </p:sp>
      <p:sp>
        <p:nvSpPr>
          <p:cNvPr id="41" name="TextBox 40">
            <a:extLst>
              <a:ext uri="{FF2B5EF4-FFF2-40B4-BE49-F238E27FC236}">
                <a16:creationId xmlns:a16="http://schemas.microsoft.com/office/drawing/2014/main" id="{5099CE81-DAED-415E-B470-8869CA155BBF}"/>
              </a:ext>
            </a:extLst>
          </p:cNvPr>
          <p:cNvSpPr txBox="1"/>
          <p:nvPr/>
        </p:nvSpPr>
        <p:spPr>
          <a:xfrm>
            <a:off x="9027740" y="3446384"/>
            <a:ext cx="1820314" cy="1199504"/>
          </a:xfrm>
          <a:prstGeom prst="rect">
            <a:avLst/>
          </a:prstGeom>
          <a:noFill/>
        </p:spPr>
        <p:txBody>
          <a:bodyPr wrap="square" rtlCol="0">
            <a:spAutoFit/>
          </a:bodyPr>
          <a:lstStyle/>
          <a:p>
            <a:r>
              <a:rPr lang="en-US" sz="1799" dirty="0"/>
              <a:t>Probabilistic method</a:t>
            </a:r>
          </a:p>
          <a:p>
            <a:r>
              <a:rPr lang="en-US" sz="1799" dirty="0"/>
              <a:t>(Kopp et al 2014)</a:t>
            </a:r>
          </a:p>
        </p:txBody>
      </p:sp>
      <p:sp>
        <p:nvSpPr>
          <p:cNvPr id="49" name="TextBox 48">
            <a:extLst>
              <a:ext uri="{FF2B5EF4-FFF2-40B4-BE49-F238E27FC236}">
                <a16:creationId xmlns:a16="http://schemas.microsoft.com/office/drawing/2014/main" id="{5951555B-0C85-423C-82BB-FEE71ECDD86D}"/>
              </a:ext>
            </a:extLst>
          </p:cNvPr>
          <p:cNvSpPr txBox="1"/>
          <p:nvPr/>
        </p:nvSpPr>
        <p:spPr>
          <a:xfrm>
            <a:off x="5287944" y="6321942"/>
            <a:ext cx="2108559" cy="523220"/>
          </a:xfrm>
          <a:prstGeom prst="rect">
            <a:avLst/>
          </a:prstGeom>
          <a:noFill/>
        </p:spPr>
        <p:txBody>
          <a:bodyPr wrap="square" rtlCol="0">
            <a:spAutoFit/>
          </a:bodyPr>
          <a:lstStyle/>
          <a:p>
            <a:r>
              <a:rPr lang="en-US" sz="1400" b="1" dirty="0"/>
              <a:t>Model: CH3D-ICM 400m-1km Resolution</a:t>
            </a:r>
          </a:p>
        </p:txBody>
      </p:sp>
      <p:sp>
        <p:nvSpPr>
          <p:cNvPr id="50" name="Slide Number Placeholder 49">
            <a:extLst>
              <a:ext uri="{FF2B5EF4-FFF2-40B4-BE49-F238E27FC236}">
                <a16:creationId xmlns:a16="http://schemas.microsoft.com/office/drawing/2014/main" id="{5427D770-828B-4CF0-B118-6BF0269C9854}"/>
              </a:ext>
            </a:extLst>
          </p:cNvPr>
          <p:cNvSpPr>
            <a:spLocks noGrp="1"/>
          </p:cNvSpPr>
          <p:nvPr>
            <p:ph type="sldNum" sz="quarter" idx="12"/>
          </p:nvPr>
        </p:nvSpPr>
        <p:spPr/>
        <p:txBody>
          <a:bodyPr/>
          <a:lstStyle/>
          <a:p>
            <a:fld id="{E48967E9-0AE6-4F49-8B6A-49235F87C5FD}" type="slidenum">
              <a:rPr lang="en-US" smtClean="0"/>
              <a:t>12</a:t>
            </a:fld>
            <a:endParaRPr lang="en-US"/>
          </a:p>
        </p:txBody>
      </p:sp>
      <p:sp>
        <p:nvSpPr>
          <p:cNvPr id="34" name="TextBox 33">
            <a:extLst>
              <a:ext uri="{FF2B5EF4-FFF2-40B4-BE49-F238E27FC236}">
                <a16:creationId xmlns:a16="http://schemas.microsoft.com/office/drawing/2014/main" id="{764EE8B7-471B-443C-AD44-741A1A2C7D50}"/>
              </a:ext>
            </a:extLst>
          </p:cNvPr>
          <p:cNvSpPr txBox="1"/>
          <p:nvPr/>
        </p:nvSpPr>
        <p:spPr>
          <a:xfrm>
            <a:off x="1297041" y="146852"/>
            <a:ext cx="10750921" cy="523084"/>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Elements of 2025 Climate Change in the Estuary</a:t>
            </a:r>
          </a:p>
        </p:txBody>
      </p:sp>
      <p:pic>
        <p:nvPicPr>
          <p:cNvPr id="36" name="Picture 16" descr="CBPOLOGO">
            <a:extLst>
              <a:ext uri="{FF2B5EF4-FFF2-40B4-BE49-F238E27FC236}">
                <a16:creationId xmlns:a16="http://schemas.microsoft.com/office/drawing/2014/main" id="{71D98BA3-E311-4728-9858-4677975D2D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Rectangle 17">
            <a:extLst>
              <a:ext uri="{FF2B5EF4-FFF2-40B4-BE49-F238E27FC236}">
                <a16:creationId xmlns:a16="http://schemas.microsoft.com/office/drawing/2014/main" id="{3FEE6079-454F-4045-8558-541267E863A4}"/>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39" name="Slide Number Placeholder 5">
            <a:extLst>
              <a:ext uri="{FF2B5EF4-FFF2-40B4-BE49-F238E27FC236}">
                <a16:creationId xmlns:a16="http://schemas.microsoft.com/office/drawing/2014/main" id="{E031DF0D-CF4F-4D31-BCEF-D508AAF4A68F}"/>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pic>
        <p:nvPicPr>
          <p:cNvPr id="52" name="Picture 51">
            <a:extLst>
              <a:ext uri="{FF2B5EF4-FFF2-40B4-BE49-F238E27FC236}">
                <a16:creationId xmlns:a16="http://schemas.microsoft.com/office/drawing/2014/main" id="{3BA9C9AA-85B9-427D-9C34-14338361BC3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3327" b="8966"/>
          <a:stretch/>
        </p:blipFill>
        <p:spPr>
          <a:xfrm>
            <a:off x="-21184" y="1456456"/>
            <a:ext cx="3777344" cy="4255190"/>
          </a:xfrm>
          <a:prstGeom prst="rect">
            <a:avLst/>
          </a:prstGeom>
        </p:spPr>
      </p:pic>
      <p:sp>
        <p:nvSpPr>
          <p:cNvPr id="23" name="Arrow: Right 22">
            <a:extLst>
              <a:ext uri="{FF2B5EF4-FFF2-40B4-BE49-F238E27FC236}">
                <a16:creationId xmlns:a16="http://schemas.microsoft.com/office/drawing/2014/main" id="{D5905BE5-5A73-4AC3-8A08-1BB89E7FFB44}"/>
              </a:ext>
            </a:extLst>
          </p:cNvPr>
          <p:cNvSpPr/>
          <p:nvPr/>
        </p:nvSpPr>
        <p:spPr>
          <a:xfrm>
            <a:off x="3267243" y="2156288"/>
            <a:ext cx="1074569" cy="2879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24" name="Arrow: Right 23">
            <a:extLst>
              <a:ext uri="{FF2B5EF4-FFF2-40B4-BE49-F238E27FC236}">
                <a16:creationId xmlns:a16="http://schemas.microsoft.com/office/drawing/2014/main" id="{5EDE4DA8-622A-42A7-981D-2EF8628CD585}"/>
              </a:ext>
            </a:extLst>
          </p:cNvPr>
          <p:cNvSpPr/>
          <p:nvPr/>
        </p:nvSpPr>
        <p:spPr>
          <a:xfrm>
            <a:off x="3260684" y="3122132"/>
            <a:ext cx="1081128" cy="278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0" name="TextBox 29">
            <a:extLst>
              <a:ext uri="{FF2B5EF4-FFF2-40B4-BE49-F238E27FC236}">
                <a16:creationId xmlns:a16="http://schemas.microsoft.com/office/drawing/2014/main" id="{997F7D95-AD21-4015-8D67-06C28F42CD66}"/>
              </a:ext>
            </a:extLst>
          </p:cNvPr>
          <p:cNvSpPr txBox="1"/>
          <p:nvPr/>
        </p:nvSpPr>
        <p:spPr>
          <a:xfrm>
            <a:off x="3122084" y="1828800"/>
            <a:ext cx="671804" cy="369108"/>
          </a:xfrm>
          <a:prstGeom prst="rect">
            <a:avLst/>
          </a:prstGeom>
          <a:noFill/>
        </p:spPr>
        <p:txBody>
          <a:bodyPr wrap="none" rtlCol="0">
            <a:spAutoFit/>
          </a:bodyPr>
          <a:lstStyle/>
          <a:p>
            <a:r>
              <a:rPr lang="en-US" sz="1799" dirty="0"/>
              <a:t>Flow</a:t>
            </a:r>
          </a:p>
        </p:txBody>
      </p:sp>
      <p:sp>
        <p:nvSpPr>
          <p:cNvPr id="31" name="TextBox 30">
            <a:extLst>
              <a:ext uri="{FF2B5EF4-FFF2-40B4-BE49-F238E27FC236}">
                <a16:creationId xmlns:a16="http://schemas.microsoft.com/office/drawing/2014/main" id="{9C981875-6AE5-4FBE-BBE8-3345C1EB4EAC}"/>
              </a:ext>
            </a:extLst>
          </p:cNvPr>
          <p:cNvSpPr txBox="1"/>
          <p:nvPr/>
        </p:nvSpPr>
        <p:spPr>
          <a:xfrm>
            <a:off x="3165231" y="2819400"/>
            <a:ext cx="1633781" cy="369204"/>
          </a:xfrm>
          <a:prstGeom prst="rect">
            <a:avLst/>
          </a:prstGeom>
          <a:noFill/>
        </p:spPr>
        <p:txBody>
          <a:bodyPr wrap="none" rtlCol="0">
            <a:spAutoFit/>
          </a:bodyPr>
          <a:lstStyle/>
          <a:p>
            <a:r>
              <a:rPr lang="en-US" sz="1799" dirty="0"/>
              <a:t>Nitrogen Load</a:t>
            </a:r>
          </a:p>
        </p:txBody>
      </p:sp>
      <p:sp>
        <p:nvSpPr>
          <p:cNvPr id="32" name="TextBox 31">
            <a:extLst>
              <a:ext uri="{FF2B5EF4-FFF2-40B4-BE49-F238E27FC236}">
                <a16:creationId xmlns:a16="http://schemas.microsoft.com/office/drawing/2014/main" id="{DE1A68F5-2440-4B4E-9F84-5D95CC9263D6}"/>
              </a:ext>
            </a:extLst>
          </p:cNvPr>
          <p:cNvSpPr txBox="1"/>
          <p:nvPr/>
        </p:nvSpPr>
        <p:spPr>
          <a:xfrm>
            <a:off x="3116849" y="2329513"/>
            <a:ext cx="1659429" cy="369204"/>
          </a:xfrm>
          <a:prstGeom prst="rect">
            <a:avLst/>
          </a:prstGeom>
          <a:noFill/>
        </p:spPr>
        <p:txBody>
          <a:bodyPr wrap="none" rtlCol="0">
            <a:spAutoFit/>
          </a:bodyPr>
          <a:lstStyle/>
          <a:p>
            <a:r>
              <a:rPr lang="en-US" sz="1799" dirty="0"/>
              <a:t>2.4% Increase</a:t>
            </a:r>
          </a:p>
        </p:txBody>
      </p:sp>
      <p:sp>
        <p:nvSpPr>
          <p:cNvPr id="33" name="TextBox 32">
            <a:extLst>
              <a:ext uri="{FF2B5EF4-FFF2-40B4-BE49-F238E27FC236}">
                <a16:creationId xmlns:a16="http://schemas.microsoft.com/office/drawing/2014/main" id="{9D6844C6-DC7B-47BA-B47D-13479F03673F}"/>
              </a:ext>
            </a:extLst>
          </p:cNvPr>
          <p:cNvSpPr txBox="1"/>
          <p:nvPr/>
        </p:nvSpPr>
        <p:spPr>
          <a:xfrm>
            <a:off x="3106081" y="3281464"/>
            <a:ext cx="1659429" cy="369204"/>
          </a:xfrm>
          <a:prstGeom prst="rect">
            <a:avLst/>
          </a:prstGeom>
          <a:noFill/>
        </p:spPr>
        <p:txBody>
          <a:bodyPr wrap="none" rtlCol="0">
            <a:spAutoFit/>
          </a:bodyPr>
          <a:lstStyle/>
          <a:p>
            <a:r>
              <a:rPr lang="en-US" sz="1799" dirty="0"/>
              <a:t>2.6% Increase</a:t>
            </a:r>
          </a:p>
        </p:txBody>
      </p:sp>
      <p:sp>
        <p:nvSpPr>
          <p:cNvPr id="42" name="Arrow: Right 41">
            <a:extLst>
              <a:ext uri="{FF2B5EF4-FFF2-40B4-BE49-F238E27FC236}">
                <a16:creationId xmlns:a16="http://schemas.microsoft.com/office/drawing/2014/main" id="{0DFD8379-930C-40CF-B2B9-EC422C42773D}"/>
              </a:ext>
            </a:extLst>
          </p:cNvPr>
          <p:cNvSpPr/>
          <p:nvPr/>
        </p:nvSpPr>
        <p:spPr>
          <a:xfrm>
            <a:off x="3237294" y="4045030"/>
            <a:ext cx="1866518" cy="270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43" name="TextBox 42">
            <a:extLst>
              <a:ext uri="{FF2B5EF4-FFF2-40B4-BE49-F238E27FC236}">
                <a16:creationId xmlns:a16="http://schemas.microsoft.com/office/drawing/2014/main" id="{E2FE7893-33FC-4C82-9EEE-89D9DE065D90}"/>
              </a:ext>
            </a:extLst>
          </p:cNvPr>
          <p:cNvSpPr txBox="1"/>
          <p:nvPr/>
        </p:nvSpPr>
        <p:spPr>
          <a:xfrm>
            <a:off x="3187159" y="3733800"/>
            <a:ext cx="1992853" cy="369204"/>
          </a:xfrm>
          <a:prstGeom prst="rect">
            <a:avLst/>
          </a:prstGeom>
          <a:noFill/>
        </p:spPr>
        <p:txBody>
          <a:bodyPr wrap="none" rtlCol="0">
            <a:spAutoFit/>
          </a:bodyPr>
          <a:lstStyle/>
          <a:p>
            <a:r>
              <a:rPr lang="en-US" sz="1799" dirty="0"/>
              <a:t>Phosphorus Load</a:t>
            </a:r>
          </a:p>
        </p:txBody>
      </p:sp>
      <p:sp>
        <p:nvSpPr>
          <p:cNvPr id="44" name="TextBox 43">
            <a:extLst>
              <a:ext uri="{FF2B5EF4-FFF2-40B4-BE49-F238E27FC236}">
                <a16:creationId xmlns:a16="http://schemas.microsoft.com/office/drawing/2014/main" id="{75999F7F-1B4F-4F80-8ABB-32490F23739C}"/>
              </a:ext>
            </a:extLst>
          </p:cNvPr>
          <p:cNvSpPr txBox="1"/>
          <p:nvPr/>
        </p:nvSpPr>
        <p:spPr>
          <a:xfrm>
            <a:off x="3178313" y="4195864"/>
            <a:ext cx="1659429" cy="369204"/>
          </a:xfrm>
          <a:prstGeom prst="rect">
            <a:avLst/>
          </a:prstGeom>
          <a:noFill/>
        </p:spPr>
        <p:txBody>
          <a:bodyPr wrap="none" rtlCol="0">
            <a:spAutoFit/>
          </a:bodyPr>
          <a:lstStyle/>
          <a:p>
            <a:r>
              <a:rPr lang="en-US" sz="1799" dirty="0"/>
              <a:t>4.5% Increase</a:t>
            </a:r>
          </a:p>
        </p:txBody>
      </p:sp>
      <p:sp>
        <p:nvSpPr>
          <p:cNvPr id="45" name="Arrow: Right 44">
            <a:extLst>
              <a:ext uri="{FF2B5EF4-FFF2-40B4-BE49-F238E27FC236}">
                <a16:creationId xmlns:a16="http://schemas.microsoft.com/office/drawing/2014/main" id="{4591FF29-9837-41BD-8E50-BCC73C040C07}"/>
              </a:ext>
            </a:extLst>
          </p:cNvPr>
          <p:cNvSpPr/>
          <p:nvPr/>
        </p:nvSpPr>
        <p:spPr>
          <a:xfrm>
            <a:off x="3223088" y="5024792"/>
            <a:ext cx="1542421" cy="255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46" name="TextBox 45">
            <a:extLst>
              <a:ext uri="{FF2B5EF4-FFF2-40B4-BE49-F238E27FC236}">
                <a16:creationId xmlns:a16="http://schemas.microsoft.com/office/drawing/2014/main" id="{02F950E2-4FC4-4220-813E-0F0F7282C07F}"/>
              </a:ext>
            </a:extLst>
          </p:cNvPr>
          <p:cNvSpPr txBox="1"/>
          <p:nvPr/>
        </p:nvSpPr>
        <p:spPr>
          <a:xfrm>
            <a:off x="3198812" y="4724400"/>
            <a:ext cx="1736373" cy="369204"/>
          </a:xfrm>
          <a:prstGeom prst="rect">
            <a:avLst/>
          </a:prstGeom>
          <a:noFill/>
        </p:spPr>
        <p:txBody>
          <a:bodyPr wrap="none" rtlCol="0">
            <a:spAutoFit/>
          </a:bodyPr>
          <a:lstStyle/>
          <a:p>
            <a:r>
              <a:rPr lang="en-US" sz="1799" dirty="0"/>
              <a:t>Sediment Load</a:t>
            </a:r>
          </a:p>
        </p:txBody>
      </p:sp>
      <p:sp>
        <p:nvSpPr>
          <p:cNvPr id="48" name="TextBox 47">
            <a:extLst>
              <a:ext uri="{FF2B5EF4-FFF2-40B4-BE49-F238E27FC236}">
                <a16:creationId xmlns:a16="http://schemas.microsoft.com/office/drawing/2014/main" id="{DFCB8701-8439-4132-B125-4AE9D883063D}"/>
              </a:ext>
            </a:extLst>
          </p:cNvPr>
          <p:cNvSpPr txBox="1"/>
          <p:nvPr/>
        </p:nvSpPr>
        <p:spPr>
          <a:xfrm>
            <a:off x="3295321" y="5186464"/>
            <a:ext cx="1659429" cy="369204"/>
          </a:xfrm>
          <a:prstGeom prst="rect">
            <a:avLst/>
          </a:prstGeom>
          <a:noFill/>
        </p:spPr>
        <p:txBody>
          <a:bodyPr wrap="none" rtlCol="0">
            <a:spAutoFit/>
          </a:bodyPr>
          <a:lstStyle/>
          <a:p>
            <a:r>
              <a:rPr lang="en-US" sz="1799" dirty="0"/>
              <a:t>3.8% Increase</a:t>
            </a:r>
          </a:p>
        </p:txBody>
      </p:sp>
      <p:sp>
        <p:nvSpPr>
          <p:cNvPr id="51" name="TextBox 50">
            <a:extLst>
              <a:ext uri="{FF2B5EF4-FFF2-40B4-BE49-F238E27FC236}">
                <a16:creationId xmlns:a16="http://schemas.microsoft.com/office/drawing/2014/main" id="{256429B6-1E24-4242-84B6-55408B5B7A9B}"/>
              </a:ext>
            </a:extLst>
          </p:cNvPr>
          <p:cNvSpPr txBox="1"/>
          <p:nvPr/>
        </p:nvSpPr>
        <p:spPr>
          <a:xfrm>
            <a:off x="283592" y="5711646"/>
            <a:ext cx="2381820" cy="307777"/>
          </a:xfrm>
          <a:prstGeom prst="rect">
            <a:avLst/>
          </a:prstGeom>
          <a:noFill/>
        </p:spPr>
        <p:txBody>
          <a:bodyPr wrap="square" rtlCol="0">
            <a:spAutoFit/>
          </a:bodyPr>
          <a:lstStyle/>
          <a:p>
            <a:r>
              <a:rPr lang="en-US" sz="1400" b="1" dirty="0"/>
              <a:t>Phase 6 Watershed Model</a:t>
            </a:r>
          </a:p>
        </p:txBody>
      </p:sp>
    </p:spTree>
    <p:extLst>
      <p:ext uri="{BB962C8B-B14F-4D97-AF65-F5344CB8AC3E}">
        <p14:creationId xmlns:p14="http://schemas.microsoft.com/office/powerpoint/2010/main" val="1960641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9AC9CE0-0A02-4CA0-87F6-8BE0D470C285}"/>
              </a:ext>
            </a:extLst>
          </p:cNvPr>
          <p:cNvSpPr txBox="1"/>
          <p:nvPr/>
        </p:nvSpPr>
        <p:spPr>
          <a:xfrm>
            <a:off x="9218612" y="1892123"/>
            <a:ext cx="2829350" cy="369204"/>
          </a:xfrm>
          <a:prstGeom prst="rect">
            <a:avLst/>
          </a:prstGeom>
          <a:solidFill>
            <a:schemeClr val="bg1"/>
          </a:solidFill>
        </p:spPr>
        <p:txBody>
          <a:bodyPr wrap="square" rtlCol="0">
            <a:spAutoFit/>
          </a:bodyPr>
          <a:lstStyle/>
          <a:p>
            <a:r>
              <a:rPr lang="en-US" sz="1799" b="1" dirty="0"/>
              <a:t>     All Factors</a:t>
            </a:r>
          </a:p>
        </p:txBody>
      </p:sp>
      <p:sp>
        <p:nvSpPr>
          <p:cNvPr id="9" name="TextBox 8">
            <a:extLst>
              <a:ext uri="{FF2B5EF4-FFF2-40B4-BE49-F238E27FC236}">
                <a16:creationId xmlns:a16="http://schemas.microsoft.com/office/drawing/2014/main" id="{2B5E71FF-970F-47C5-888E-1FE9F99A3996}"/>
              </a:ext>
            </a:extLst>
          </p:cNvPr>
          <p:cNvSpPr txBox="1"/>
          <p:nvPr/>
        </p:nvSpPr>
        <p:spPr>
          <a:xfrm>
            <a:off x="303212" y="1840596"/>
            <a:ext cx="2846854" cy="369204"/>
          </a:xfrm>
          <a:prstGeom prst="rect">
            <a:avLst/>
          </a:prstGeom>
          <a:solidFill>
            <a:schemeClr val="bg1"/>
          </a:solidFill>
        </p:spPr>
        <p:txBody>
          <a:bodyPr wrap="square" rtlCol="0">
            <a:spAutoFit/>
          </a:bodyPr>
          <a:lstStyle/>
          <a:p>
            <a:r>
              <a:rPr lang="en-US" sz="1799" b="1" dirty="0"/>
              <a:t>        Sea Level Rise   </a:t>
            </a:r>
          </a:p>
        </p:txBody>
      </p:sp>
      <p:sp>
        <p:nvSpPr>
          <p:cNvPr id="10" name="TextBox 9">
            <a:extLst>
              <a:ext uri="{FF2B5EF4-FFF2-40B4-BE49-F238E27FC236}">
                <a16:creationId xmlns:a16="http://schemas.microsoft.com/office/drawing/2014/main" id="{647F0963-D92B-4643-BE17-1943E1E13009}"/>
              </a:ext>
            </a:extLst>
          </p:cNvPr>
          <p:cNvSpPr txBox="1"/>
          <p:nvPr/>
        </p:nvSpPr>
        <p:spPr>
          <a:xfrm>
            <a:off x="3287964" y="1840596"/>
            <a:ext cx="2674398" cy="369204"/>
          </a:xfrm>
          <a:prstGeom prst="rect">
            <a:avLst/>
          </a:prstGeom>
          <a:solidFill>
            <a:schemeClr val="bg1"/>
          </a:solidFill>
        </p:spPr>
        <p:txBody>
          <a:bodyPr wrap="square" rtlCol="0">
            <a:spAutoFit/>
          </a:bodyPr>
          <a:lstStyle/>
          <a:p>
            <a:r>
              <a:rPr lang="en-US" sz="1799" b="1" dirty="0"/>
              <a:t>      Watershed Flow    </a:t>
            </a:r>
          </a:p>
        </p:txBody>
      </p:sp>
      <p:sp>
        <p:nvSpPr>
          <p:cNvPr id="11" name="TextBox 10">
            <a:extLst>
              <a:ext uri="{FF2B5EF4-FFF2-40B4-BE49-F238E27FC236}">
                <a16:creationId xmlns:a16="http://schemas.microsoft.com/office/drawing/2014/main" id="{5B76AC75-DB53-43F7-A5B2-457AD2C2D3AD}"/>
              </a:ext>
            </a:extLst>
          </p:cNvPr>
          <p:cNvSpPr txBox="1"/>
          <p:nvPr/>
        </p:nvSpPr>
        <p:spPr>
          <a:xfrm>
            <a:off x="6297926" y="1887435"/>
            <a:ext cx="2774134" cy="369204"/>
          </a:xfrm>
          <a:prstGeom prst="rect">
            <a:avLst/>
          </a:prstGeom>
          <a:solidFill>
            <a:schemeClr val="bg1"/>
          </a:solidFill>
        </p:spPr>
        <p:txBody>
          <a:bodyPr wrap="square" rtlCol="0">
            <a:spAutoFit/>
          </a:bodyPr>
          <a:lstStyle/>
          <a:p>
            <a:r>
              <a:rPr lang="en-US" sz="1799" b="1" dirty="0"/>
              <a:t>      Increased Temp.    </a:t>
            </a:r>
          </a:p>
        </p:txBody>
      </p:sp>
      <p:sp>
        <p:nvSpPr>
          <p:cNvPr id="12" name="Slide Number Placeholder 11">
            <a:extLst>
              <a:ext uri="{FF2B5EF4-FFF2-40B4-BE49-F238E27FC236}">
                <a16:creationId xmlns:a16="http://schemas.microsoft.com/office/drawing/2014/main" id="{734BB917-0173-4D96-8237-7CAF14B82CB8}"/>
              </a:ext>
            </a:extLst>
          </p:cNvPr>
          <p:cNvSpPr>
            <a:spLocks noGrp="1"/>
          </p:cNvSpPr>
          <p:nvPr>
            <p:ph type="sldNum" sz="quarter" idx="12"/>
          </p:nvPr>
        </p:nvSpPr>
        <p:spPr/>
        <p:txBody>
          <a:bodyPr/>
          <a:lstStyle/>
          <a:p>
            <a:fld id="{E48967E9-0AE6-4F49-8B6A-49235F87C5FD}" type="slidenum">
              <a:rPr lang="en-US" smtClean="0"/>
              <a:t>13</a:t>
            </a:fld>
            <a:endParaRPr lang="en-US"/>
          </a:p>
        </p:txBody>
      </p:sp>
      <p:pic>
        <p:nvPicPr>
          <p:cNvPr id="19" name="Picture 18">
            <a:extLst>
              <a:ext uri="{FF2B5EF4-FFF2-40B4-BE49-F238E27FC236}">
                <a16:creationId xmlns:a16="http://schemas.microsoft.com/office/drawing/2014/main" id="{54CCA5DD-D855-4870-A8F3-FA0A9653A249}"/>
              </a:ext>
            </a:extLst>
          </p:cNvPr>
          <p:cNvPicPr>
            <a:picLocks noChangeAspect="1"/>
          </p:cNvPicPr>
          <p:nvPr/>
        </p:nvPicPr>
        <p:blipFill rotWithShape="1">
          <a:blip r:embed="rId2"/>
          <a:srcRect l="6862" t="9111" r="39647" b="28222"/>
          <a:stretch/>
        </p:blipFill>
        <p:spPr>
          <a:xfrm>
            <a:off x="3260510" y="2225799"/>
            <a:ext cx="2833902" cy="4296561"/>
          </a:xfrm>
          <a:prstGeom prst="rect">
            <a:avLst/>
          </a:prstGeom>
        </p:spPr>
      </p:pic>
      <p:pic>
        <p:nvPicPr>
          <p:cNvPr id="20" name="Picture 19">
            <a:extLst>
              <a:ext uri="{FF2B5EF4-FFF2-40B4-BE49-F238E27FC236}">
                <a16:creationId xmlns:a16="http://schemas.microsoft.com/office/drawing/2014/main" id="{93439841-8C29-4DC0-87F6-9D4166B7151B}"/>
              </a:ext>
            </a:extLst>
          </p:cNvPr>
          <p:cNvPicPr>
            <a:picLocks noChangeAspect="1"/>
          </p:cNvPicPr>
          <p:nvPr/>
        </p:nvPicPr>
        <p:blipFill rotWithShape="1">
          <a:blip r:embed="rId3"/>
          <a:srcRect l="6862" t="9553" r="39647" b="27780"/>
          <a:stretch/>
        </p:blipFill>
        <p:spPr>
          <a:xfrm>
            <a:off x="9218612" y="2256638"/>
            <a:ext cx="2833902" cy="4296562"/>
          </a:xfrm>
          <a:prstGeom prst="rect">
            <a:avLst/>
          </a:prstGeom>
        </p:spPr>
      </p:pic>
      <p:pic>
        <p:nvPicPr>
          <p:cNvPr id="21" name="Picture 20">
            <a:extLst>
              <a:ext uri="{FF2B5EF4-FFF2-40B4-BE49-F238E27FC236}">
                <a16:creationId xmlns:a16="http://schemas.microsoft.com/office/drawing/2014/main" id="{177F52D7-BEC8-4573-B47A-6ACC849B3678}"/>
              </a:ext>
            </a:extLst>
          </p:cNvPr>
          <p:cNvPicPr>
            <a:picLocks noChangeAspect="1"/>
          </p:cNvPicPr>
          <p:nvPr/>
        </p:nvPicPr>
        <p:blipFill rotWithShape="1">
          <a:blip r:embed="rId4"/>
          <a:srcRect l="6575" t="9553" r="39935" b="27780"/>
          <a:stretch/>
        </p:blipFill>
        <p:spPr>
          <a:xfrm>
            <a:off x="6246812" y="2256639"/>
            <a:ext cx="2833902" cy="4296561"/>
          </a:xfrm>
          <a:prstGeom prst="rect">
            <a:avLst/>
          </a:prstGeom>
        </p:spPr>
      </p:pic>
      <p:pic>
        <p:nvPicPr>
          <p:cNvPr id="23" name="Picture 22">
            <a:extLst>
              <a:ext uri="{FF2B5EF4-FFF2-40B4-BE49-F238E27FC236}">
                <a16:creationId xmlns:a16="http://schemas.microsoft.com/office/drawing/2014/main" id="{384BEEBB-E5C3-4842-975A-F67C4A20EB20}"/>
              </a:ext>
            </a:extLst>
          </p:cNvPr>
          <p:cNvPicPr>
            <a:picLocks noChangeAspect="1"/>
          </p:cNvPicPr>
          <p:nvPr/>
        </p:nvPicPr>
        <p:blipFill rotWithShape="1">
          <a:blip r:embed="rId5"/>
          <a:srcRect l="6862" t="9553" r="39647" b="27780"/>
          <a:stretch/>
        </p:blipFill>
        <p:spPr>
          <a:xfrm>
            <a:off x="303212" y="2223453"/>
            <a:ext cx="2833902" cy="4296562"/>
          </a:xfrm>
          <a:prstGeom prst="rect">
            <a:avLst/>
          </a:prstGeom>
        </p:spPr>
      </p:pic>
      <p:sp>
        <p:nvSpPr>
          <p:cNvPr id="13" name="TextBox 12">
            <a:extLst>
              <a:ext uri="{FF2B5EF4-FFF2-40B4-BE49-F238E27FC236}">
                <a16:creationId xmlns:a16="http://schemas.microsoft.com/office/drawing/2014/main" id="{516A45F4-0FA7-401F-85E8-9054019FCC3D}"/>
              </a:ext>
            </a:extLst>
          </p:cNvPr>
          <p:cNvSpPr txBox="1"/>
          <p:nvPr/>
        </p:nvSpPr>
        <p:spPr>
          <a:xfrm>
            <a:off x="1297041" y="76200"/>
            <a:ext cx="10750921" cy="584775"/>
          </a:xfrm>
          <a:prstGeom prst="rect">
            <a:avLst/>
          </a:prstGeom>
          <a:noFill/>
        </p:spPr>
        <p:txBody>
          <a:bodyPr wrap="square" rtlCol="0">
            <a:spAutoFit/>
          </a:bodyPr>
          <a:lstStyle/>
          <a:p>
            <a:pPr defTabSz="914126"/>
            <a:r>
              <a:rPr lang="en-US" sz="3200" b="1" dirty="0">
                <a:solidFill>
                  <a:srgbClr val="000000"/>
                </a:solidFill>
                <a:latin typeface="Times New Roman" panose="02020603050405020304" pitchFamily="18" charset="0"/>
                <a:cs typeface="Times New Roman" panose="02020603050405020304" pitchFamily="18" charset="0"/>
              </a:rPr>
              <a:t>Bottom DO Change: 1995 to 2025 </a:t>
            </a:r>
          </a:p>
        </p:txBody>
      </p:sp>
      <p:pic>
        <p:nvPicPr>
          <p:cNvPr id="14" name="Picture 16" descr="CBPOLOGO">
            <a:extLst>
              <a:ext uri="{FF2B5EF4-FFF2-40B4-BE49-F238E27FC236}">
                <a16:creationId xmlns:a16="http://schemas.microsoft.com/office/drawing/2014/main" id="{B0AE5298-87BF-42EF-8E14-9A4C76F197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7">
            <a:extLst>
              <a:ext uri="{FF2B5EF4-FFF2-40B4-BE49-F238E27FC236}">
                <a16:creationId xmlns:a16="http://schemas.microsoft.com/office/drawing/2014/main" id="{4588DB1E-3206-46E1-BFF3-B3EBA499DB78}"/>
              </a:ext>
            </a:extLst>
          </p:cNvPr>
          <p:cNvSpPr>
            <a:spLocks noChangeArrowheads="1"/>
          </p:cNvSpPr>
          <p:nvPr/>
        </p:nvSpPr>
        <p:spPr bwMode="gray">
          <a:xfrm>
            <a:off x="1297040" y="609600"/>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16" name="Slide Number Placeholder 5">
            <a:extLst>
              <a:ext uri="{FF2B5EF4-FFF2-40B4-BE49-F238E27FC236}">
                <a16:creationId xmlns:a16="http://schemas.microsoft.com/office/drawing/2014/main" id="{73A74B05-200F-4B2E-8B7A-62FE198C2936}"/>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3" name="TextBox 2">
            <a:extLst>
              <a:ext uri="{FF2B5EF4-FFF2-40B4-BE49-F238E27FC236}">
                <a16:creationId xmlns:a16="http://schemas.microsoft.com/office/drawing/2014/main" id="{2A682395-E005-42B2-95F8-874AA96DB708}"/>
              </a:ext>
            </a:extLst>
          </p:cNvPr>
          <p:cNvSpPr txBox="1"/>
          <p:nvPr/>
        </p:nvSpPr>
        <p:spPr>
          <a:xfrm>
            <a:off x="1269592" y="812475"/>
            <a:ext cx="10539819" cy="1015663"/>
          </a:xfrm>
          <a:prstGeom prst="rect">
            <a:avLst/>
          </a:prstGeom>
          <a:noFill/>
        </p:spPr>
        <p:txBody>
          <a:bodyPr wrap="square" rtlCol="0">
            <a:spAutoFit/>
          </a:bodyPr>
          <a:lstStyle/>
          <a:p>
            <a:r>
              <a:rPr lang="en-US" sz="2000" dirty="0"/>
              <a:t>Keeping all other factors constant, sea level rise and increased watershed flow reduce hypoxia in the Bay, but the predominant influence are the negative impacts of increased water column temperature.</a:t>
            </a:r>
          </a:p>
        </p:txBody>
      </p:sp>
    </p:spTree>
    <p:extLst>
      <p:ext uri="{BB962C8B-B14F-4D97-AF65-F5344CB8AC3E}">
        <p14:creationId xmlns:p14="http://schemas.microsoft.com/office/powerpoint/2010/main" val="3044816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8AF42F-D575-4B1C-9EE7-BFF70D97E0DC}"/>
              </a:ext>
            </a:extLst>
          </p:cNvPr>
          <p:cNvSpPr>
            <a:spLocks noGrp="1"/>
          </p:cNvSpPr>
          <p:nvPr>
            <p:ph type="sldNum" sz="quarter" idx="12"/>
          </p:nvPr>
        </p:nvSpPr>
        <p:spPr/>
        <p:txBody>
          <a:bodyPr/>
          <a:lstStyle/>
          <a:p>
            <a:fld id="{E48967E9-0AE6-4F49-8B6A-49235F87C5FD}" type="slidenum">
              <a:rPr lang="en-US">
                <a:solidFill>
                  <a:srgbClr val="000000"/>
                </a:solidFill>
                <a:latin typeface="Arial"/>
              </a:rPr>
              <a:pPr/>
              <a:t>14</a:t>
            </a:fld>
            <a:endParaRPr lang="en-US">
              <a:solidFill>
                <a:srgbClr val="000000"/>
              </a:solidFill>
              <a:latin typeface="Arial"/>
            </a:endParaRPr>
          </a:p>
        </p:txBody>
      </p:sp>
      <p:sp>
        <p:nvSpPr>
          <p:cNvPr id="3" name="Slide Number Placeholder 1">
            <a:extLst>
              <a:ext uri="{FF2B5EF4-FFF2-40B4-BE49-F238E27FC236}">
                <a16:creationId xmlns:a16="http://schemas.microsoft.com/office/drawing/2014/main" id="{3AF2F704-3E1C-4959-B9D4-554EA06F6137}"/>
              </a:ext>
            </a:extLst>
          </p:cNvPr>
          <p:cNvSpPr txBox="1">
            <a:spLocks/>
          </p:cNvSpPr>
          <p:nvPr/>
        </p:nvSpPr>
        <p:spPr>
          <a:xfrm>
            <a:off x="8607702" y="6354826"/>
            <a:ext cx="2741772" cy="364935"/>
          </a:xfrm>
          <a:prstGeom prst="rect">
            <a:avLst/>
          </a:prstGeom>
        </p:spPr>
        <p:txBody>
          <a:bodyPr vert="horz" lIns="91392" tIns="45696" rIns="91392" bIns="45696"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rgbClr val="000000">
                  <a:tint val="75000"/>
                </a:srgbClr>
              </a:solidFill>
              <a:latin typeface="Arial"/>
            </a:endParaRPr>
          </a:p>
        </p:txBody>
      </p:sp>
      <p:graphicFrame>
        <p:nvGraphicFramePr>
          <p:cNvPr id="4" name="Chart 3">
            <a:extLst>
              <a:ext uri="{FF2B5EF4-FFF2-40B4-BE49-F238E27FC236}">
                <a16:creationId xmlns:a16="http://schemas.microsoft.com/office/drawing/2014/main" id="{4DEFBCE2-7B73-4CC4-986B-289BF8586048}"/>
              </a:ext>
            </a:extLst>
          </p:cNvPr>
          <p:cNvGraphicFramePr/>
          <p:nvPr>
            <p:extLst>
              <p:ext uri="{D42A27DB-BD31-4B8C-83A1-F6EECF244321}">
                <p14:modId xmlns:p14="http://schemas.microsoft.com/office/powerpoint/2010/main" val="2965525391"/>
              </p:ext>
            </p:extLst>
          </p:nvPr>
        </p:nvGraphicFramePr>
        <p:xfrm>
          <a:off x="663261" y="1321848"/>
          <a:ext cx="11235354" cy="534275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79322A5-3EBB-4995-BB23-4AAD4623DE51}"/>
              </a:ext>
            </a:extLst>
          </p:cNvPr>
          <p:cNvSpPr txBox="1"/>
          <p:nvPr/>
        </p:nvSpPr>
        <p:spPr>
          <a:xfrm>
            <a:off x="5967489" y="3845373"/>
            <a:ext cx="1474700" cy="584623"/>
          </a:xfrm>
          <a:prstGeom prst="rect">
            <a:avLst/>
          </a:prstGeom>
          <a:noFill/>
        </p:spPr>
        <p:txBody>
          <a:bodyPr wrap="none" rtlCol="0">
            <a:spAutoFit/>
          </a:bodyPr>
          <a:lstStyle/>
          <a:p>
            <a:r>
              <a:rPr lang="en-US" sz="1600" b="1" dirty="0">
                <a:solidFill>
                  <a:srgbClr val="000000"/>
                </a:solidFill>
                <a:latin typeface="Arial"/>
              </a:rPr>
              <a:t>DO Solubility</a:t>
            </a:r>
          </a:p>
          <a:p>
            <a:pPr algn="ctr"/>
            <a:r>
              <a:rPr lang="en-US" sz="1600" b="1" dirty="0">
                <a:solidFill>
                  <a:srgbClr val="000000"/>
                </a:solidFill>
                <a:latin typeface="Arial"/>
              </a:rPr>
              <a:t>48%</a:t>
            </a:r>
          </a:p>
        </p:txBody>
      </p:sp>
      <p:sp>
        <p:nvSpPr>
          <p:cNvPr id="7" name="TextBox 6">
            <a:extLst>
              <a:ext uri="{FF2B5EF4-FFF2-40B4-BE49-F238E27FC236}">
                <a16:creationId xmlns:a16="http://schemas.microsoft.com/office/drawing/2014/main" id="{A65AD9A9-845F-41EE-8D81-8BFBA823AA12}"/>
              </a:ext>
            </a:extLst>
          </p:cNvPr>
          <p:cNvSpPr txBox="1"/>
          <p:nvPr/>
        </p:nvSpPr>
        <p:spPr>
          <a:xfrm>
            <a:off x="6045477" y="4948615"/>
            <a:ext cx="1420178" cy="584623"/>
          </a:xfrm>
          <a:prstGeom prst="rect">
            <a:avLst/>
          </a:prstGeom>
          <a:noFill/>
        </p:spPr>
        <p:txBody>
          <a:bodyPr wrap="square" rtlCol="0">
            <a:spAutoFit/>
          </a:bodyPr>
          <a:lstStyle/>
          <a:p>
            <a:r>
              <a:rPr lang="en-US" sz="1600" b="1" dirty="0">
                <a:solidFill>
                  <a:srgbClr val="000000"/>
                </a:solidFill>
                <a:latin typeface="Arial"/>
              </a:rPr>
              <a:t>Respiration </a:t>
            </a:r>
          </a:p>
          <a:p>
            <a:pPr algn="ctr"/>
            <a:r>
              <a:rPr lang="en-US" sz="1600" b="1" dirty="0">
                <a:solidFill>
                  <a:srgbClr val="000000"/>
                </a:solidFill>
                <a:latin typeface="Arial"/>
              </a:rPr>
              <a:t>43%</a:t>
            </a:r>
          </a:p>
        </p:txBody>
      </p:sp>
      <p:sp>
        <p:nvSpPr>
          <p:cNvPr id="8" name="TextBox 7">
            <a:extLst>
              <a:ext uri="{FF2B5EF4-FFF2-40B4-BE49-F238E27FC236}">
                <a16:creationId xmlns:a16="http://schemas.microsoft.com/office/drawing/2014/main" id="{0D235503-BCAA-476D-AFB7-6646486EFD1C}"/>
              </a:ext>
            </a:extLst>
          </p:cNvPr>
          <p:cNvSpPr txBox="1"/>
          <p:nvPr/>
        </p:nvSpPr>
        <p:spPr>
          <a:xfrm>
            <a:off x="5949154" y="5790586"/>
            <a:ext cx="1668862" cy="307697"/>
          </a:xfrm>
          <a:prstGeom prst="rect">
            <a:avLst/>
          </a:prstGeom>
          <a:noFill/>
        </p:spPr>
        <p:txBody>
          <a:bodyPr wrap="square" rtlCol="0">
            <a:spAutoFit/>
          </a:bodyPr>
          <a:lstStyle/>
          <a:p>
            <a:r>
              <a:rPr lang="en-US" sz="1400" b="1" dirty="0">
                <a:solidFill>
                  <a:srgbClr val="000000"/>
                </a:solidFill>
                <a:latin typeface="Arial"/>
              </a:rPr>
              <a:t>Stratification 9%</a:t>
            </a:r>
          </a:p>
        </p:txBody>
      </p:sp>
      <p:sp>
        <p:nvSpPr>
          <p:cNvPr id="10" name="TextBox 9">
            <a:extLst>
              <a:ext uri="{FF2B5EF4-FFF2-40B4-BE49-F238E27FC236}">
                <a16:creationId xmlns:a16="http://schemas.microsoft.com/office/drawing/2014/main" id="{DDEA2FEA-2BF3-48D6-9B60-2D03639223AD}"/>
              </a:ext>
            </a:extLst>
          </p:cNvPr>
          <p:cNvSpPr txBox="1"/>
          <p:nvPr/>
        </p:nvSpPr>
        <p:spPr>
          <a:xfrm>
            <a:off x="1904503" y="104971"/>
            <a:ext cx="9353440" cy="1076937"/>
          </a:xfrm>
          <a:prstGeom prst="rect">
            <a:avLst/>
          </a:prstGeom>
          <a:noFill/>
        </p:spPr>
        <p:txBody>
          <a:bodyPr wrap="square" rtlCol="0">
            <a:spAutoFit/>
          </a:bodyPr>
          <a:lstStyle/>
          <a:p>
            <a:pPr algn="ctr" defTabSz="913852"/>
            <a:r>
              <a:rPr lang="en-US" sz="3199" b="1" dirty="0">
                <a:solidFill>
                  <a:srgbClr val="000000"/>
                </a:solidFill>
                <a:latin typeface="Times New Roman" panose="02020603050405020304" pitchFamily="18" charset="0"/>
                <a:cs typeface="Times New Roman" panose="02020603050405020304" pitchFamily="18" charset="0"/>
              </a:rPr>
              <a:t>Summer (Jun.-Sep.) Hypoxia Volume (&lt;1 mg/l) 1991-2000 In the Whole Bay</a:t>
            </a:r>
          </a:p>
        </p:txBody>
      </p:sp>
      <p:pic>
        <p:nvPicPr>
          <p:cNvPr id="11" name="Picture 16" descr="CBPOLOGO">
            <a:extLst>
              <a:ext uri="{FF2B5EF4-FFF2-40B4-BE49-F238E27FC236}">
                <a16:creationId xmlns:a16="http://schemas.microsoft.com/office/drawing/2014/main" id="{B4905BB7-C82A-4674-9E07-D0F54EEFA2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7">
            <a:extLst>
              <a:ext uri="{FF2B5EF4-FFF2-40B4-BE49-F238E27FC236}">
                <a16:creationId xmlns:a16="http://schemas.microsoft.com/office/drawing/2014/main" id="{DDAC2EE9-9DC2-4EBF-B104-A7C472998208}"/>
              </a:ext>
            </a:extLst>
          </p:cNvPr>
          <p:cNvSpPr>
            <a:spLocks noChangeArrowheads="1"/>
          </p:cNvSpPr>
          <p:nvPr/>
        </p:nvSpPr>
        <p:spPr bwMode="gray">
          <a:xfrm>
            <a:off x="1298289" y="1143597"/>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13" name="Slide Number Placeholder 5">
            <a:extLst>
              <a:ext uri="{FF2B5EF4-FFF2-40B4-BE49-F238E27FC236}">
                <a16:creationId xmlns:a16="http://schemas.microsoft.com/office/drawing/2014/main" id="{0316E6BE-2628-4AAF-AA94-3F0E42C8A09B}"/>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42907754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899F148-B87A-493C-9531-425C6B4741E7}"/>
              </a:ext>
            </a:extLst>
          </p:cNvPr>
          <p:cNvSpPr txBox="1"/>
          <p:nvPr/>
        </p:nvSpPr>
        <p:spPr>
          <a:xfrm>
            <a:off x="1509093" y="163459"/>
            <a:ext cx="9217073" cy="646331"/>
          </a:xfrm>
          <a:prstGeom prst="rect">
            <a:avLst/>
          </a:prstGeom>
          <a:noFill/>
        </p:spPr>
        <p:txBody>
          <a:bodyPr wrap="square" rtlCol="0">
            <a:spAutoFit/>
          </a:bodyPr>
          <a:lstStyle/>
          <a:p>
            <a:r>
              <a:rPr lang="en-US" sz="3600" b="1" dirty="0"/>
              <a:t>Current Climate Change Only Scenarios</a:t>
            </a:r>
          </a:p>
        </p:txBody>
      </p:sp>
      <p:pic>
        <p:nvPicPr>
          <p:cNvPr id="31" name="Picture 30">
            <a:extLst>
              <a:ext uri="{FF2B5EF4-FFF2-40B4-BE49-F238E27FC236}">
                <a16:creationId xmlns:a16="http://schemas.microsoft.com/office/drawing/2014/main" id="{DD372646-1A51-447F-BECA-A0445EAA975A}"/>
              </a:ext>
            </a:extLst>
          </p:cNvPr>
          <p:cNvPicPr>
            <a:picLocks noChangeAspect="1"/>
          </p:cNvPicPr>
          <p:nvPr/>
        </p:nvPicPr>
        <p:blipFill rotWithShape="1">
          <a:blip r:embed="rId2"/>
          <a:srcRect l="24707" t="8446" r="32352" b="5547"/>
          <a:stretch/>
        </p:blipFill>
        <p:spPr>
          <a:xfrm>
            <a:off x="3409393" y="1284417"/>
            <a:ext cx="3050684" cy="5149072"/>
          </a:xfrm>
          <a:prstGeom prst="rect">
            <a:avLst/>
          </a:prstGeom>
        </p:spPr>
      </p:pic>
      <p:sp>
        <p:nvSpPr>
          <p:cNvPr id="35" name="Arrow: Right 34">
            <a:extLst>
              <a:ext uri="{FF2B5EF4-FFF2-40B4-BE49-F238E27FC236}">
                <a16:creationId xmlns:a16="http://schemas.microsoft.com/office/drawing/2014/main" id="{2A027C7C-8282-45C1-AA3A-F24D4D478467}"/>
              </a:ext>
            </a:extLst>
          </p:cNvPr>
          <p:cNvSpPr/>
          <p:nvPr/>
        </p:nvSpPr>
        <p:spPr>
          <a:xfrm rot="10800000">
            <a:off x="6380228" y="3846886"/>
            <a:ext cx="1081701" cy="3781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36" name="TextBox 35">
            <a:extLst>
              <a:ext uri="{FF2B5EF4-FFF2-40B4-BE49-F238E27FC236}">
                <a16:creationId xmlns:a16="http://schemas.microsoft.com/office/drawing/2014/main" id="{5A6D1129-B738-496A-8556-2132BF5AEDCD}"/>
              </a:ext>
            </a:extLst>
          </p:cNvPr>
          <p:cNvSpPr txBox="1"/>
          <p:nvPr/>
        </p:nvSpPr>
        <p:spPr>
          <a:xfrm>
            <a:off x="7772999" y="2710543"/>
            <a:ext cx="2513816" cy="369108"/>
          </a:xfrm>
          <a:prstGeom prst="rect">
            <a:avLst/>
          </a:prstGeom>
          <a:noFill/>
        </p:spPr>
        <p:txBody>
          <a:bodyPr wrap="none" rtlCol="0">
            <a:spAutoFit/>
          </a:bodyPr>
          <a:lstStyle/>
          <a:p>
            <a:r>
              <a:rPr lang="en-US" sz="1799" b="1" dirty="0"/>
              <a:t>Tidal wetland change</a:t>
            </a:r>
          </a:p>
        </p:txBody>
      </p:sp>
      <p:grpSp>
        <p:nvGrpSpPr>
          <p:cNvPr id="49" name="Group 48">
            <a:extLst>
              <a:ext uri="{FF2B5EF4-FFF2-40B4-BE49-F238E27FC236}">
                <a16:creationId xmlns:a16="http://schemas.microsoft.com/office/drawing/2014/main" id="{80D41167-A719-4FC1-956A-AEE88B33078A}"/>
              </a:ext>
            </a:extLst>
          </p:cNvPr>
          <p:cNvGrpSpPr/>
          <p:nvPr/>
        </p:nvGrpSpPr>
        <p:grpSpPr>
          <a:xfrm>
            <a:off x="7461929" y="3079779"/>
            <a:ext cx="2834542" cy="1912354"/>
            <a:chOff x="3337382" y="4727150"/>
            <a:chExt cx="2835280" cy="1912852"/>
          </a:xfrm>
        </p:grpSpPr>
        <p:pic>
          <p:nvPicPr>
            <p:cNvPr id="34" name="Picture 4" descr="Image result for Chesapeake tidal wetland">
              <a:extLst>
                <a:ext uri="{FF2B5EF4-FFF2-40B4-BE49-F238E27FC236}">
                  <a16:creationId xmlns:a16="http://schemas.microsoft.com/office/drawing/2014/main" id="{641AB13D-892A-4668-A52A-FC633284DD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7382" y="4727150"/>
              <a:ext cx="2835280" cy="191285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6">
              <a:extLst>
                <a:ext uri="{FF2B5EF4-FFF2-40B4-BE49-F238E27FC236}">
                  <a16:creationId xmlns:a16="http://schemas.microsoft.com/office/drawing/2014/main" id="{F8EF34EA-1E94-4AD1-9FA8-065BDB1F6601}"/>
                </a:ext>
              </a:extLst>
            </p:cNvPr>
            <p:cNvPicPr>
              <a:picLocks noChangeAspect="1"/>
            </p:cNvPicPr>
            <p:nvPr/>
          </p:nvPicPr>
          <p:blipFill>
            <a:blip r:embed="rId4"/>
            <a:stretch>
              <a:fillRect/>
            </a:stretch>
          </p:blipFill>
          <p:spPr>
            <a:xfrm>
              <a:off x="3978368" y="5351086"/>
              <a:ext cx="1427043" cy="1043215"/>
            </a:xfrm>
            <a:prstGeom prst="rect">
              <a:avLst/>
            </a:prstGeom>
          </p:spPr>
        </p:pic>
      </p:grpSp>
      <p:sp>
        <p:nvSpPr>
          <p:cNvPr id="9" name="TextBox 8">
            <a:extLst>
              <a:ext uri="{FF2B5EF4-FFF2-40B4-BE49-F238E27FC236}">
                <a16:creationId xmlns:a16="http://schemas.microsoft.com/office/drawing/2014/main" id="{3276B02C-9A77-4DE6-83A9-29C67F588058}"/>
              </a:ext>
            </a:extLst>
          </p:cNvPr>
          <p:cNvSpPr txBox="1"/>
          <p:nvPr/>
        </p:nvSpPr>
        <p:spPr>
          <a:xfrm>
            <a:off x="7333338" y="1309336"/>
            <a:ext cx="3104474" cy="369204"/>
          </a:xfrm>
          <a:prstGeom prst="rect">
            <a:avLst/>
          </a:prstGeom>
          <a:noFill/>
        </p:spPr>
        <p:txBody>
          <a:bodyPr wrap="square" rtlCol="0">
            <a:spAutoFit/>
          </a:bodyPr>
          <a:lstStyle/>
          <a:p>
            <a:r>
              <a:rPr lang="en-US" sz="1799" b="1" i="1" dirty="0"/>
              <a:t>Sea Level Rise: 0.22m</a:t>
            </a:r>
          </a:p>
        </p:txBody>
      </p:sp>
      <p:sp>
        <p:nvSpPr>
          <p:cNvPr id="10" name="TextBox 9">
            <a:extLst>
              <a:ext uri="{FF2B5EF4-FFF2-40B4-BE49-F238E27FC236}">
                <a16:creationId xmlns:a16="http://schemas.microsoft.com/office/drawing/2014/main" id="{2714C4DE-CC10-4EA9-AC6A-D24C5F30947C}"/>
              </a:ext>
            </a:extLst>
          </p:cNvPr>
          <p:cNvSpPr txBox="1"/>
          <p:nvPr/>
        </p:nvSpPr>
        <p:spPr>
          <a:xfrm>
            <a:off x="2372529" y="1300706"/>
            <a:ext cx="2098104" cy="645906"/>
          </a:xfrm>
          <a:prstGeom prst="rect">
            <a:avLst/>
          </a:prstGeom>
          <a:noFill/>
        </p:spPr>
        <p:txBody>
          <a:bodyPr wrap="none" rtlCol="0">
            <a:spAutoFit/>
          </a:bodyPr>
          <a:lstStyle/>
          <a:p>
            <a:r>
              <a:rPr lang="en-US" sz="1799" b="1" i="1" dirty="0"/>
              <a:t>Air-temperature </a:t>
            </a:r>
          </a:p>
          <a:p>
            <a:r>
              <a:rPr lang="en-US" sz="1799" b="1" i="1" dirty="0"/>
              <a:t>increase:  1.06 °C</a:t>
            </a:r>
          </a:p>
        </p:txBody>
      </p:sp>
      <p:sp>
        <p:nvSpPr>
          <p:cNvPr id="11" name="Arrow: Right 10">
            <a:extLst>
              <a:ext uri="{FF2B5EF4-FFF2-40B4-BE49-F238E27FC236}">
                <a16:creationId xmlns:a16="http://schemas.microsoft.com/office/drawing/2014/main" id="{E154BF35-D2A3-494A-BAE7-D55B7671BA3F}"/>
              </a:ext>
            </a:extLst>
          </p:cNvPr>
          <p:cNvSpPr/>
          <p:nvPr/>
        </p:nvSpPr>
        <p:spPr>
          <a:xfrm>
            <a:off x="1467058" y="2743142"/>
            <a:ext cx="1725233" cy="3123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2" name="Arrow: Right 11">
            <a:extLst>
              <a:ext uri="{FF2B5EF4-FFF2-40B4-BE49-F238E27FC236}">
                <a16:creationId xmlns:a16="http://schemas.microsoft.com/office/drawing/2014/main" id="{A6F6CE14-1031-42F7-A74C-B375EB39E445}"/>
              </a:ext>
            </a:extLst>
          </p:cNvPr>
          <p:cNvSpPr/>
          <p:nvPr/>
        </p:nvSpPr>
        <p:spPr>
          <a:xfrm>
            <a:off x="1467058" y="3638171"/>
            <a:ext cx="1749510" cy="3023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3" name="TextBox 12">
            <a:extLst>
              <a:ext uri="{FF2B5EF4-FFF2-40B4-BE49-F238E27FC236}">
                <a16:creationId xmlns:a16="http://schemas.microsoft.com/office/drawing/2014/main" id="{8073FE96-8602-4469-88F2-F34FEE05B21A}"/>
              </a:ext>
            </a:extLst>
          </p:cNvPr>
          <p:cNvSpPr txBox="1"/>
          <p:nvPr/>
        </p:nvSpPr>
        <p:spPr>
          <a:xfrm>
            <a:off x="1497387" y="2441443"/>
            <a:ext cx="671804" cy="369108"/>
          </a:xfrm>
          <a:prstGeom prst="rect">
            <a:avLst/>
          </a:prstGeom>
          <a:noFill/>
        </p:spPr>
        <p:txBody>
          <a:bodyPr wrap="none" rtlCol="0">
            <a:spAutoFit/>
          </a:bodyPr>
          <a:lstStyle/>
          <a:p>
            <a:r>
              <a:rPr lang="en-US" sz="1799" dirty="0"/>
              <a:t>Flow</a:t>
            </a:r>
          </a:p>
        </p:txBody>
      </p:sp>
      <p:sp>
        <p:nvSpPr>
          <p:cNvPr id="14" name="TextBox 13">
            <a:extLst>
              <a:ext uri="{FF2B5EF4-FFF2-40B4-BE49-F238E27FC236}">
                <a16:creationId xmlns:a16="http://schemas.microsoft.com/office/drawing/2014/main" id="{24D32965-2A9F-4015-998D-791361656374}"/>
              </a:ext>
            </a:extLst>
          </p:cNvPr>
          <p:cNvSpPr txBox="1"/>
          <p:nvPr/>
        </p:nvSpPr>
        <p:spPr>
          <a:xfrm>
            <a:off x="1442781" y="3358565"/>
            <a:ext cx="492315" cy="369108"/>
          </a:xfrm>
          <a:prstGeom prst="rect">
            <a:avLst/>
          </a:prstGeom>
          <a:noFill/>
        </p:spPr>
        <p:txBody>
          <a:bodyPr wrap="none" rtlCol="0">
            <a:spAutoFit/>
          </a:bodyPr>
          <a:lstStyle/>
          <a:p>
            <a:r>
              <a:rPr lang="en-US" sz="1799" dirty="0"/>
              <a:t>TN</a:t>
            </a:r>
          </a:p>
        </p:txBody>
      </p:sp>
      <p:sp>
        <p:nvSpPr>
          <p:cNvPr id="15" name="TextBox 14">
            <a:extLst>
              <a:ext uri="{FF2B5EF4-FFF2-40B4-BE49-F238E27FC236}">
                <a16:creationId xmlns:a16="http://schemas.microsoft.com/office/drawing/2014/main" id="{29EF2F6A-11B3-4796-A1EA-A61B99398444}"/>
              </a:ext>
            </a:extLst>
          </p:cNvPr>
          <p:cNvSpPr txBox="1"/>
          <p:nvPr/>
        </p:nvSpPr>
        <p:spPr>
          <a:xfrm>
            <a:off x="1493508" y="2983042"/>
            <a:ext cx="1857717" cy="369108"/>
          </a:xfrm>
          <a:prstGeom prst="rect">
            <a:avLst/>
          </a:prstGeom>
          <a:noFill/>
        </p:spPr>
        <p:txBody>
          <a:bodyPr wrap="none" rtlCol="0">
            <a:spAutoFit/>
          </a:bodyPr>
          <a:lstStyle/>
          <a:p>
            <a:r>
              <a:rPr lang="en-US" sz="1799" dirty="0"/>
              <a:t>+2.4% est. 2025</a:t>
            </a:r>
          </a:p>
        </p:txBody>
      </p:sp>
      <p:sp>
        <p:nvSpPr>
          <p:cNvPr id="16" name="TextBox 15">
            <a:extLst>
              <a:ext uri="{FF2B5EF4-FFF2-40B4-BE49-F238E27FC236}">
                <a16:creationId xmlns:a16="http://schemas.microsoft.com/office/drawing/2014/main" id="{F0B4EBE3-9BB2-493B-8C89-69CC4A4ADDD6}"/>
              </a:ext>
            </a:extLst>
          </p:cNvPr>
          <p:cNvSpPr txBox="1"/>
          <p:nvPr/>
        </p:nvSpPr>
        <p:spPr>
          <a:xfrm>
            <a:off x="1452236" y="3805962"/>
            <a:ext cx="1857717" cy="369108"/>
          </a:xfrm>
          <a:prstGeom prst="rect">
            <a:avLst/>
          </a:prstGeom>
          <a:noFill/>
        </p:spPr>
        <p:txBody>
          <a:bodyPr wrap="none" rtlCol="0">
            <a:spAutoFit/>
          </a:bodyPr>
          <a:lstStyle/>
          <a:p>
            <a:r>
              <a:rPr lang="en-US" sz="1799" dirty="0"/>
              <a:t>+2.6% est. 2025</a:t>
            </a:r>
          </a:p>
        </p:txBody>
      </p:sp>
      <p:sp>
        <p:nvSpPr>
          <p:cNvPr id="18" name="TextBox 17">
            <a:extLst>
              <a:ext uri="{FF2B5EF4-FFF2-40B4-BE49-F238E27FC236}">
                <a16:creationId xmlns:a16="http://schemas.microsoft.com/office/drawing/2014/main" id="{A231953D-7807-4D9B-B2E1-9F8AB1567697}"/>
              </a:ext>
            </a:extLst>
          </p:cNvPr>
          <p:cNvSpPr txBox="1"/>
          <p:nvPr/>
        </p:nvSpPr>
        <p:spPr>
          <a:xfrm>
            <a:off x="5944513" y="5711646"/>
            <a:ext cx="1889769" cy="369108"/>
          </a:xfrm>
          <a:prstGeom prst="rect">
            <a:avLst/>
          </a:prstGeom>
          <a:noFill/>
        </p:spPr>
        <p:txBody>
          <a:bodyPr wrap="none" rtlCol="0">
            <a:spAutoFit/>
          </a:bodyPr>
          <a:lstStyle/>
          <a:p>
            <a:r>
              <a:rPr lang="en-US" sz="1799" b="1" i="1" dirty="0"/>
              <a:t>Open boundary</a:t>
            </a:r>
          </a:p>
        </p:txBody>
      </p:sp>
      <p:sp>
        <p:nvSpPr>
          <p:cNvPr id="19" name="TextBox 18">
            <a:extLst>
              <a:ext uri="{FF2B5EF4-FFF2-40B4-BE49-F238E27FC236}">
                <a16:creationId xmlns:a16="http://schemas.microsoft.com/office/drawing/2014/main" id="{4E0DE4E6-2517-4C0A-99C0-295C02BB312D}"/>
              </a:ext>
            </a:extLst>
          </p:cNvPr>
          <p:cNvSpPr txBox="1"/>
          <p:nvPr/>
        </p:nvSpPr>
        <p:spPr>
          <a:xfrm>
            <a:off x="7598253" y="5711647"/>
            <a:ext cx="4312912" cy="922945"/>
          </a:xfrm>
          <a:prstGeom prst="rect">
            <a:avLst/>
          </a:prstGeom>
          <a:noFill/>
        </p:spPr>
        <p:txBody>
          <a:bodyPr wrap="none" rtlCol="0">
            <a:spAutoFit/>
          </a:bodyPr>
          <a:lstStyle/>
          <a:p>
            <a:r>
              <a:rPr lang="en-US" sz="1799" b="1" i="1" dirty="0"/>
              <a:t> delta T: + 0.95 °C;  delta S: + 0.18 psu</a:t>
            </a:r>
          </a:p>
          <a:p>
            <a:r>
              <a:rPr lang="en-US" sz="1799" dirty="0"/>
              <a:t>(Thomas et al., 2017)</a:t>
            </a:r>
          </a:p>
          <a:p>
            <a:r>
              <a:rPr lang="en-US" sz="1799" dirty="0"/>
              <a:t> </a:t>
            </a:r>
          </a:p>
        </p:txBody>
      </p:sp>
      <p:sp>
        <p:nvSpPr>
          <p:cNvPr id="20" name="Arrow: Right 19">
            <a:extLst>
              <a:ext uri="{FF2B5EF4-FFF2-40B4-BE49-F238E27FC236}">
                <a16:creationId xmlns:a16="http://schemas.microsoft.com/office/drawing/2014/main" id="{EFEE54F6-5D38-4FA4-84AD-434A34E30AF2}"/>
              </a:ext>
            </a:extLst>
          </p:cNvPr>
          <p:cNvSpPr/>
          <p:nvPr/>
        </p:nvSpPr>
        <p:spPr>
          <a:xfrm>
            <a:off x="1483664" y="4545867"/>
            <a:ext cx="1725233" cy="3123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1" name="Arrow: Right 20">
            <a:extLst>
              <a:ext uri="{FF2B5EF4-FFF2-40B4-BE49-F238E27FC236}">
                <a16:creationId xmlns:a16="http://schemas.microsoft.com/office/drawing/2014/main" id="{99D7BF55-FC06-4DC7-9698-E3921775756D}"/>
              </a:ext>
            </a:extLst>
          </p:cNvPr>
          <p:cNvSpPr/>
          <p:nvPr/>
        </p:nvSpPr>
        <p:spPr>
          <a:xfrm>
            <a:off x="1483664" y="5440895"/>
            <a:ext cx="1749510" cy="3023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2" name="TextBox 21">
            <a:extLst>
              <a:ext uri="{FF2B5EF4-FFF2-40B4-BE49-F238E27FC236}">
                <a16:creationId xmlns:a16="http://schemas.microsoft.com/office/drawing/2014/main" id="{37E07014-4A54-4EE6-A7F9-D239221DB1AD}"/>
              </a:ext>
            </a:extLst>
          </p:cNvPr>
          <p:cNvSpPr txBox="1"/>
          <p:nvPr/>
        </p:nvSpPr>
        <p:spPr>
          <a:xfrm>
            <a:off x="1500254" y="4239875"/>
            <a:ext cx="479493" cy="369108"/>
          </a:xfrm>
          <a:prstGeom prst="rect">
            <a:avLst/>
          </a:prstGeom>
          <a:noFill/>
        </p:spPr>
        <p:txBody>
          <a:bodyPr wrap="none" rtlCol="0">
            <a:spAutoFit/>
          </a:bodyPr>
          <a:lstStyle/>
          <a:p>
            <a:r>
              <a:rPr lang="en-US" sz="1799" dirty="0"/>
              <a:t>TP</a:t>
            </a:r>
          </a:p>
        </p:txBody>
      </p:sp>
      <p:sp>
        <p:nvSpPr>
          <p:cNvPr id="23" name="TextBox 22">
            <a:extLst>
              <a:ext uri="{FF2B5EF4-FFF2-40B4-BE49-F238E27FC236}">
                <a16:creationId xmlns:a16="http://schemas.microsoft.com/office/drawing/2014/main" id="{640C64D1-FFBB-4077-A379-3EA6B5D0284E}"/>
              </a:ext>
            </a:extLst>
          </p:cNvPr>
          <p:cNvSpPr txBox="1"/>
          <p:nvPr/>
        </p:nvSpPr>
        <p:spPr>
          <a:xfrm>
            <a:off x="1459386" y="5161290"/>
            <a:ext cx="1158990" cy="369108"/>
          </a:xfrm>
          <a:prstGeom prst="rect">
            <a:avLst/>
          </a:prstGeom>
          <a:noFill/>
        </p:spPr>
        <p:txBody>
          <a:bodyPr wrap="none" rtlCol="0">
            <a:spAutoFit/>
          </a:bodyPr>
          <a:lstStyle/>
          <a:p>
            <a:r>
              <a:rPr lang="en-US" sz="1799" dirty="0"/>
              <a:t>Sediment</a:t>
            </a:r>
          </a:p>
        </p:txBody>
      </p:sp>
      <p:sp>
        <p:nvSpPr>
          <p:cNvPr id="24" name="TextBox 23">
            <a:extLst>
              <a:ext uri="{FF2B5EF4-FFF2-40B4-BE49-F238E27FC236}">
                <a16:creationId xmlns:a16="http://schemas.microsoft.com/office/drawing/2014/main" id="{8BB15ADA-4F52-41FF-B3BF-6D4A9205FDE3}"/>
              </a:ext>
            </a:extLst>
          </p:cNvPr>
          <p:cNvSpPr txBox="1"/>
          <p:nvPr/>
        </p:nvSpPr>
        <p:spPr>
          <a:xfrm>
            <a:off x="1476718" y="4747239"/>
            <a:ext cx="1857717" cy="369108"/>
          </a:xfrm>
          <a:prstGeom prst="rect">
            <a:avLst/>
          </a:prstGeom>
          <a:noFill/>
        </p:spPr>
        <p:txBody>
          <a:bodyPr wrap="none" rtlCol="0">
            <a:spAutoFit/>
          </a:bodyPr>
          <a:lstStyle/>
          <a:p>
            <a:r>
              <a:rPr lang="en-US" sz="1799" dirty="0"/>
              <a:t>+4.5% est. 2025</a:t>
            </a:r>
          </a:p>
        </p:txBody>
      </p:sp>
      <p:sp>
        <p:nvSpPr>
          <p:cNvPr id="25" name="TextBox 24">
            <a:extLst>
              <a:ext uri="{FF2B5EF4-FFF2-40B4-BE49-F238E27FC236}">
                <a16:creationId xmlns:a16="http://schemas.microsoft.com/office/drawing/2014/main" id="{EADF669C-E625-4F34-9ED0-B3205176C57A}"/>
              </a:ext>
            </a:extLst>
          </p:cNvPr>
          <p:cNvSpPr txBox="1"/>
          <p:nvPr/>
        </p:nvSpPr>
        <p:spPr>
          <a:xfrm>
            <a:off x="1452235" y="5653428"/>
            <a:ext cx="1652587" cy="369108"/>
          </a:xfrm>
          <a:prstGeom prst="rect">
            <a:avLst/>
          </a:prstGeom>
          <a:noFill/>
        </p:spPr>
        <p:txBody>
          <a:bodyPr wrap="none" rtlCol="0">
            <a:spAutoFit/>
          </a:bodyPr>
          <a:lstStyle/>
          <a:p>
            <a:r>
              <a:rPr lang="en-US" sz="1799" dirty="0"/>
              <a:t>+3.8 est. 2025</a:t>
            </a:r>
          </a:p>
        </p:txBody>
      </p:sp>
      <p:sp>
        <p:nvSpPr>
          <p:cNvPr id="2" name="Slide Number Placeholder 1">
            <a:extLst>
              <a:ext uri="{FF2B5EF4-FFF2-40B4-BE49-F238E27FC236}">
                <a16:creationId xmlns:a16="http://schemas.microsoft.com/office/drawing/2014/main" id="{5B0D4EA3-059B-4C04-B83F-6CB6F4A07AFB}"/>
              </a:ext>
            </a:extLst>
          </p:cNvPr>
          <p:cNvSpPr>
            <a:spLocks noGrp="1"/>
          </p:cNvSpPr>
          <p:nvPr>
            <p:ph type="sldNum" sz="quarter" idx="12"/>
          </p:nvPr>
        </p:nvSpPr>
        <p:spPr/>
        <p:txBody>
          <a:bodyPr/>
          <a:lstStyle/>
          <a:p>
            <a:fld id="{836CB5E0-CBEC-45BF-A7A7-833114090382}" type="slidenum">
              <a:rPr lang="en-US" smtClean="0"/>
              <a:t>15</a:t>
            </a:fld>
            <a:endParaRPr lang="en-US"/>
          </a:p>
        </p:txBody>
      </p:sp>
      <p:pic>
        <p:nvPicPr>
          <p:cNvPr id="26" name="Picture 16" descr="CBPOLOGO">
            <a:extLst>
              <a:ext uri="{FF2B5EF4-FFF2-40B4-BE49-F238E27FC236}">
                <a16:creationId xmlns:a16="http://schemas.microsoft.com/office/drawing/2014/main" id="{E13FF149-57D6-4F60-8716-ED41A49347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17">
            <a:extLst>
              <a:ext uri="{FF2B5EF4-FFF2-40B4-BE49-F238E27FC236}">
                <a16:creationId xmlns:a16="http://schemas.microsoft.com/office/drawing/2014/main" id="{24DE33C8-A836-418B-9145-DEFEB0A55493}"/>
              </a:ext>
            </a:extLst>
          </p:cNvPr>
          <p:cNvSpPr>
            <a:spLocks noChangeArrowheads="1"/>
          </p:cNvSpPr>
          <p:nvPr/>
        </p:nvSpPr>
        <p:spPr bwMode="gray">
          <a:xfrm>
            <a:off x="1396405" y="864488"/>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28" name="Slide Number Placeholder 5">
            <a:extLst>
              <a:ext uri="{FF2B5EF4-FFF2-40B4-BE49-F238E27FC236}">
                <a16:creationId xmlns:a16="http://schemas.microsoft.com/office/drawing/2014/main" id="{F3663F94-3B9A-4417-AEB4-20DD2F16DED0}"/>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502447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279FDCB-BB81-4E01-AD0D-9BA0841CF489}"/>
              </a:ext>
            </a:extLst>
          </p:cNvPr>
          <p:cNvPicPr>
            <a:picLocks noChangeAspect="1"/>
          </p:cNvPicPr>
          <p:nvPr/>
        </p:nvPicPr>
        <p:blipFill>
          <a:blip r:embed="rId2"/>
          <a:stretch>
            <a:fillRect/>
          </a:stretch>
        </p:blipFill>
        <p:spPr>
          <a:xfrm>
            <a:off x="9515490" y="1876272"/>
            <a:ext cx="2570178" cy="3199567"/>
          </a:xfrm>
          <a:prstGeom prst="rect">
            <a:avLst/>
          </a:prstGeom>
        </p:spPr>
      </p:pic>
      <p:grpSp>
        <p:nvGrpSpPr>
          <p:cNvPr id="6" name="Group 5">
            <a:extLst>
              <a:ext uri="{FF2B5EF4-FFF2-40B4-BE49-F238E27FC236}">
                <a16:creationId xmlns:a16="http://schemas.microsoft.com/office/drawing/2014/main" id="{9E898C3D-CE80-4F97-A517-987492E07961}"/>
              </a:ext>
            </a:extLst>
          </p:cNvPr>
          <p:cNvGrpSpPr/>
          <p:nvPr/>
        </p:nvGrpSpPr>
        <p:grpSpPr>
          <a:xfrm>
            <a:off x="5138993" y="2327714"/>
            <a:ext cx="6068734" cy="1106395"/>
            <a:chOff x="4851934" y="642188"/>
            <a:chExt cx="6537770" cy="1504974"/>
          </a:xfrm>
        </p:grpSpPr>
        <p:sp>
          <p:nvSpPr>
            <p:cNvPr id="8" name="Freeform: Shape 7">
              <a:extLst>
                <a:ext uri="{FF2B5EF4-FFF2-40B4-BE49-F238E27FC236}">
                  <a16:creationId xmlns:a16="http://schemas.microsoft.com/office/drawing/2014/main" id="{5C2414FB-A903-4040-99B4-91B49C45625C}"/>
                </a:ext>
              </a:extLst>
            </p:cNvPr>
            <p:cNvSpPr/>
            <p:nvPr/>
          </p:nvSpPr>
          <p:spPr>
            <a:xfrm>
              <a:off x="11220591" y="970735"/>
              <a:ext cx="169113" cy="209518"/>
            </a:xfrm>
            <a:custGeom>
              <a:avLst/>
              <a:gdLst>
                <a:gd name="connsiteX0" fmla="*/ 10310 w 474136"/>
                <a:gd name="connsiteY0" fmla="*/ 107343 h 266369"/>
                <a:gd name="connsiteX1" fmla="*/ 23563 w 474136"/>
                <a:gd name="connsiteY1" fmla="*/ 173604 h 266369"/>
                <a:gd name="connsiteX2" fmla="*/ 63319 w 474136"/>
                <a:gd name="connsiteY2" fmla="*/ 186856 h 266369"/>
                <a:gd name="connsiteX3" fmla="*/ 116328 w 474136"/>
                <a:gd name="connsiteY3" fmla="*/ 239865 h 266369"/>
                <a:gd name="connsiteX4" fmla="*/ 156084 w 474136"/>
                <a:gd name="connsiteY4" fmla="*/ 266369 h 266369"/>
                <a:gd name="connsiteX5" fmla="*/ 407876 w 474136"/>
                <a:gd name="connsiteY5" fmla="*/ 253117 h 266369"/>
                <a:gd name="connsiteX6" fmla="*/ 447632 w 474136"/>
                <a:gd name="connsiteY6" fmla="*/ 226613 h 266369"/>
                <a:gd name="connsiteX7" fmla="*/ 460884 w 474136"/>
                <a:gd name="connsiteY7" fmla="*/ 120595 h 266369"/>
                <a:gd name="connsiteX8" fmla="*/ 474136 w 474136"/>
                <a:gd name="connsiteY8" fmla="*/ 80839 h 266369"/>
                <a:gd name="connsiteX9" fmla="*/ 434380 w 474136"/>
                <a:gd name="connsiteY9" fmla="*/ 1326 h 266369"/>
                <a:gd name="connsiteX10" fmla="*/ 381371 w 474136"/>
                <a:gd name="connsiteY10" fmla="*/ 14578 h 266369"/>
                <a:gd name="connsiteX11" fmla="*/ 341615 w 474136"/>
                <a:gd name="connsiteY11" fmla="*/ 41082 h 266369"/>
                <a:gd name="connsiteX12" fmla="*/ 328363 w 474136"/>
                <a:gd name="connsiteY12" fmla="*/ 80839 h 266369"/>
                <a:gd name="connsiteX13" fmla="*/ 262102 w 474136"/>
                <a:gd name="connsiteY13" fmla="*/ 120595 h 266369"/>
                <a:gd name="connsiteX14" fmla="*/ 169336 w 474136"/>
                <a:gd name="connsiteY14" fmla="*/ 107343 h 266369"/>
                <a:gd name="connsiteX15" fmla="*/ 103076 w 474136"/>
                <a:gd name="connsiteY15" fmla="*/ 54334 h 266369"/>
                <a:gd name="connsiteX16" fmla="*/ 10310 w 474136"/>
                <a:gd name="connsiteY16" fmla="*/ 67587 h 266369"/>
                <a:gd name="connsiteX17" fmla="*/ 10310 w 474136"/>
                <a:gd name="connsiteY17" fmla="*/ 107343 h 26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4136" h="266369">
                  <a:moveTo>
                    <a:pt x="10310" y="107343"/>
                  </a:moveTo>
                  <a:cubicBezTo>
                    <a:pt x="12519" y="125013"/>
                    <a:pt x="11069" y="154863"/>
                    <a:pt x="23563" y="173604"/>
                  </a:cubicBezTo>
                  <a:cubicBezTo>
                    <a:pt x="31312" y="185227"/>
                    <a:pt x="51952" y="178737"/>
                    <a:pt x="63319" y="186856"/>
                  </a:cubicBezTo>
                  <a:cubicBezTo>
                    <a:pt x="83653" y="201380"/>
                    <a:pt x="98658" y="222195"/>
                    <a:pt x="116328" y="239865"/>
                  </a:cubicBezTo>
                  <a:cubicBezTo>
                    <a:pt x="127590" y="251127"/>
                    <a:pt x="142832" y="257534"/>
                    <a:pt x="156084" y="266369"/>
                  </a:cubicBezTo>
                  <a:cubicBezTo>
                    <a:pt x="240015" y="261952"/>
                    <a:pt x="324600" y="264473"/>
                    <a:pt x="407876" y="253117"/>
                  </a:cubicBezTo>
                  <a:cubicBezTo>
                    <a:pt x="423657" y="250965"/>
                    <a:pt x="441717" y="241401"/>
                    <a:pt x="447632" y="226613"/>
                  </a:cubicBezTo>
                  <a:cubicBezTo>
                    <a:pt x="460859" y="193546"/>
                    <a:pt x="454513" y="155635"/>
                    <a:pt x="460884" y="120595"/>
                  </a:cubicBezTo>
                  <a:cubicBezTo>
                    <a:pt x="463383" y="106851"/>
                    <a:pt x="469719" y="94091"/>
                    <a:pt x="474136" y="80839"/>
                  </a:cubicBezTo>
                  <a:cubicBezTo>
                    <a:pt x="468991" y="65403"/>
                    <a:pt x="453648" y="7748"/>
                    <a:pt x="434380" y="1326"/>
                  </a:cubicBezTo>
                  <a:cubicBezTo>
                    <a:pt x="417101" y="-4434"/>
                    <a:pt x="399041" y="10161"/>
                    <a:pt x="381371" y="14578"/>
                  </a:cubicBezTo>
                  <a:cubicBezTo>
                    <a:pt x="368119" y="23413"/>
                    <a:pt x="351564" y="28645"/>
                    <a:pt x="341615" y="41082"/>
                  </a:cubicBezTo>
                  <a:cubicBezTo>
                    <a:pt x="332889" y="51990"/>
                    <a:pt x="335550" y="68861"/>
                    <a:pt x="328363" y="80839"/>
                  </a:cubicBezTo>
                  <a:cubicBezTo>
                    <a:pt x="310172" y="111156"/>
                    <a:pt x="293372" y="110172"/>
                    <a:pt x="262102" y="120595"/>
                  </a:cubicBezTo>
                  <a:cubicBezTo>
                    <a:pt x="231180" y="116178"/>
                    <a:pt x="199255" y="116318"/>
                    <a:pt x="169336" y="107343"/>
                  </a:cubicBezTo>
                  <a:cubicBezTo>
                    <a:pt x="145453" y="100178"/>
                    <a:pt x="120234" y="71493"/>
                    <a:pt x="103076" y="54334"/>
                  </a:cubicBezTo>
                  <a:cubicBezTo>
                    <a:pt x="72154" y="58752"/>
                    <a:pt x="34966" y="48410"/>
                    <a:pt x="10310" y="67587"/>
                  </a:cubicBezTo>
                  <a:cubicBezTo>
                    <a:pt x="-11743" y="84739"/>
                    <a:pt x="8101" y="89673"/>
                    <a:pt x="10310" y="107343"/>
                  </a:cubicBezTo>
                  <a:close/>
                </a:path>
              </a:pathLst>
            </a:custGeom>
            <a:solidFill>
              <a:srgbClr val="CC3300"/>
            </a:solid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rtlCol="0" anchor="ctr"/>
            <a:lstStyle/>
            <a:p>
              <a:pPr algn="ctr"/>
              <a:endParaRPr lang="en-US" sz="1799">
                <a:solidFill>
                  <a:srgbClr val="FFFFFF">
                    <a:hueOff val="0"/>
                    <a:satOff val="0"/>
                    <a:lumOff val="0"/>
                    <a:alphaOff val="0"/>
                  </a:srgbClr>
                </a:solidFill>
                <a:latin typeface="Arial"/>
              </a:endParaRPr>
            </a:p>
          </p:txBody>
        </p:sp>
        <p:sp>
          <p:nvSpPr>
            <p:cNvPr id="9" name="TextBox 8">
              <a:extLst>
                <a:ext uri="{FF2B5EF4-FFF2-40B4-BE49-F238E27FC236}">
                  <a16:creationId xmlns:a16="http://schemas.microsoft.com/office/drawing/2014/main" id="{191839A9-E88D-4668-B7E2-0DD88DE95418}"/>
                </a:ext>
              </a:extLst>
            </p:cNvPr>
            <p:cNvSpPr txBox="1"/>
            <p:nvPr/>
          </p:nvSpPr>
          <p:spPr>
            <a:xfrm>
              <a:off x="7801969" y="642188"/>
              <a:ext cx="198956" cy="711525"/>
            </a:xfrm>
            <a:prstGeom prst="rect">
              <a:avLst/>
            </a:prstGeom>
            <a:noFill/>
          </p:spPr>
          <p:txBody>
            <a:bodyPr wrap="none" rtlCol="0">
              <a:spAutoFit/>
            </a:bodyPr>
            <a:lstStyle/>
            <a:p>
              <a:pPr algn="ctr"/>
              <a:endParaRPr lang="en-US" sz="2799" b="1" dirty="0">
                <a:solidFill>
                  <a:srgbClr val="000000"/>
                </a:solidFill>
                <a:latin typeface="Arial"/>
              </a:endParaRPr>
            </a:p>
          </p:txBody>
        </p:sp>
        <p:sp>
          <p:nvSpPr>
            <p:cNvPr id="10" name="TextBox 9">
              <a:extLst>
                <a:ext uri="{FF2B5EF4-FFF2-40B4-BE49-F238E27FC236}">
                  <a16:creationId xmlns:a16="http://schemas.microsoft.com/office/drawing/2014/main" id="{03BF32BE-64D3-4AE8-A190-4E8DFDBFB293}"/>
                </a:ext>
              </a:extLst>
            </p:cNvPr>
            <p:cNvSpPr txBox="1"/>
            <p:nvPr/>
          </p:nvSpPr>
          <p:spPr>
            <a:xfrm>
              <a:off x="4851934" y="1435637"/>
              <a:ext cx="198956" cy="711525"/>
            </a:xfrm>
            <a:prstGeom prst="rect">
              <a:avLst/>
            </a:prstGeom>
            <a:noFill/>
          </p:spPr>
          <p:txBody>
            <a:bodyPr wrap="none" rtlCol="0">
              <a:spAutoFit/>
            </a:bodyPr>
            <a:lstStyle/>
            <a:p>
              <a:pPr algn="ctr"/>
              <a:endParaRPr lang="en-US" sz="2799" b="1" dirty="0">
                <a:solidFill>
                  <a:srgbClr val="000000"/>
                </a:solidFill>
                <a:latin typeface="Arial"/>
              </a:endParaRPr>
            </a:p>
          </p:txBody>
        </p:sp>
      </p:grpSp>
      <p:pic>
        <p:nvPicPr>
          <p:cNvPr id="13" name="Picture 12">
            <a:extLst>
              <a:ext uri="{FF2B5EF4-FFF2-40B4-BE49-F238E27FC236}">
                <a16:creationId xmlns:a16="http://schemas.microsoft.com/office/drawing/2014/main" id="{AC515937-55CD-4926-8A3A-A16A8A60A193}"/>
              </a:ext>
            </a:extLst>
          </p:cNvPr>
          <p:cNvPicPr>
            <a:picLocks noChangeAspect="1"/>
          </p:cNvPicPr>
          <p:nvPr/>
        </p:nvPicPr>
        <p:blipFill>
          <a:blip r:embed="rId3"/>
          <a:stretch>
            <a:fillRect/>
          </a:stretch>
        </p:blipFill>
        <p:spPr>
          <a:xfrm>
            <a:off x="10883313" y="5930347"/>
            <a:ext cx="1182418" cy="889861"/>
          </a:xfrm>
          <a:prstGeom prst="rect">
            <a:avLst/>
          </a:prstGeom>
        </p:spPr>
      </p:pic>
      <p:sp>
        <p:nvSpPr>
          <p:cNvPr id="14" name="Text Box 5">
            <a:extLst>
              <a:ext uri="{FF2B5EF4-FFF2-40B4-BE49-F238E27FC236}">
                <a16:creationId xmlns:a16="http://schemas.microsoft.com/office/drawing/2014/main" id="{588B8683-64D7-4BF9-96D6-3F6B8C369F79}"/>
              </a:ext>
            </a:extLst>
          </p:cNvPr>
          <p:cNvSpPr txBox="1">
            <a:spLocks noChangeArrowheads="1"/>
          </p:cNvSpPr>
          <p:nvPr/>
        </p:nvSpPr>
        <p:spPr bwMode="auto">
          <a:xfrm>
            <a:off x="1188016" y="160896"/>
            <a:ext cx="109497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a:spcBef>
                <a:spcPct val="0"/>
              </a:spcBef>
              <a:buNone/>
            </a:pPr>
            <a:r>
              <a:rPr lang="en-US" altLang="en-US" b="1" dirty="0">
                <a:solidFill>
                  <a:prstClr val="black"/>
                </a:solidFill>
                <a:latin typeface="Times New Roman" panose="02020603050405020304" pitchFamily="18" charset="0"/>
                <a:cs typeface="Times New Roman" panose="02020603050405020304" pitchFamily="18" charset="0"/>
              </a:rPr>
              <a:t>△Achievement of Deep Channel DO Water Quality Standard </a:t>
            </a:r>
          </a:p>
        </p:txBody>
      </p:sp>
      <p:sp>
        <p:nvSpPr>
          <p:cNvPr id="15" name="Rectangle 6">
            <a:extLst>
              <a:ext uri="{FF2B5EF4-FFF2-40B4-BE49-F238E27FC236}">
                <a16:creationId xmlns:a16="http://schemas.microsoft.com/office/drawing/2014/main" id="{69DABEBB-8128-4A97-BCB9-73FEC6C07EB5}"/>
              </a:ext>
            </a:extLst>
          </p:cNvPr>
          <p:cNvSpPr>
            <a:spLocks noChangeArrowheads="1"/>
          </p:cNvSpPr>
          <p:nvPr/>
        </p:nvSpPr>
        <p:spPr bwMode="gray">
          <a:xfrm>
            <a:off x="1334779" y="751752"/>
            <a:ext cx="9958320" cy="4569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a:spcBef>
                <a:spcPct val="0"/>
              </a:spcBef>
              <a:buNone/>
            </a:pPr>
            <a:endParaRPr kumimoji="1" lang="en-US" altLang="en-US" sz="2398">
              <a:solidFill>
                <a:prstClr val="black"/>
              </a:solidFill>
              <a:latin typeface="Tahoma" panose="020B0604030504040204" pitchFamily="34" charset="0"/>
            </a:endParaRPr>
          </a:p>
        </p:txBody>
      </p:sp>
      <p:pic>
        <p:nvPicPr>
          <p:cNvPr id="16" name="Picture 15">
            <a:extLst>
              <a:ext uri="{FF2B5EF4-FFF2-40B4-BE49-F238E27FC236}">
                <a16:creationId xmlns:a16="http://schemas.microsoft.com/office/drawing/2014/main" id="{C1D063B8-269E-476F-BE33-074BF25E6D94}"/>
              </a:ext>
            </a:extLst>
          </p:cNvPr>
          <p:cNvPicPr>
            <a:picLocks noChangeAspect="1"/>
          </p:cNvPicPr>
          <p:nvPr/>
        </p:nvPicPr>
        <p:blipFill>
          <a:blip r:embed="rId4"/>
          <a:stretch>
            <a:fillRect/>
          </a:stretch>
        </p:blipFill>
        <p:spPr>
          <a:xfrm>
            <a:off x="86848" y="17186"/>
            <a:ext cx="1182419" cy="889861"/>
          </a:xfrm>
          <a:prstGeom prst="rect">
            <a:avLst/>
          </a:prstGeom>
        </p:spPr>
      </p:pic>
      <p:sp>
        <p:nvSpPr>
          <p:cNvPr id="3" name="TextBox 2">
            <a:extLst>
              <a:ext uri="{FF2B5EF4-FFF2-40B4-BE49-F238E27FC236}">
                <a16:creationId xmlns:a16="http://schemas.microsoft.com/office/drawing/2014/main" id="{FF58AED0-F8F7-49FB-88C5-E7E99A16DBE4}"/>
              </a:ext>
            </a:extLst>
          </p:cNvPr>
          <p:cNvSpPr txBox="1"/>
          <p:nvPr/>
        </p:nvSpPr>
        <p:spPr>
          <a:xfrm>
            <a:off x="640036" y="1010538"/>
            <a:ext cx="11200502" cy="646074"/>
          </a:xfrm>
          <a:prstGeom prst="rect">
            <a:avLst/>
          </a:prstGeom>
          <a:noFill/>
        </p:spPr>
        <p:txBody>
          <a:bodyPr wrap="none" rtlCol="0">
            <a:spAutoFit/>
          </a:bodyPr>
          <a:lstStyle/>
          <a:p>
            <a:r>
              <a:rPr lang="en-US" sz="1799" dirty="0">
                <a:solidFill>
                  <a:srgbClr val="000000"/>
                </a:solidFill>
                <a:latin typeface="Arial"/>
              </a:rPr>
              <a:t>Achievement of </a:t>
            </a:r>
            <a:r>
              <a:rPr lang="en-US" sz="1799" b="1" u="sng" dirty="0">
                <a:solidFill>
                  <a:srgbClr val="000000"/>
                </a:solidFill>
                <a:latin typeface="Arial"/>
              </a:rPr>
              <a:t>Deep Channel DO </a:t>
            </a:r>
            <a:r>
              <a:rPr lang="en-US" sz="1799" dirty="0">
                <a:solidFill>
                  <a:srgbClr val="000000"/>
                </a:solidFill>
                <a:latin typeface="Arial"/>
              </a:rPr>
              <a:t>water quality standard expressed as </a:t>
            </a:r>
            <a:r>
              <a:rPr lang="en-US" sz="1799" b="1" i="1" dirty="0">
                <a:solidFill>
                  <a:srgbClr val="000000"/>
                </a:solidFill>
                <a:latin typeface="Arial"/>
              </a:rPr>
              <a:t>an incremental increase</a:t>
            </a:r>
            <a:r>
              <a:rPr lang="en-US" sz="1799" dirty="0">
                <a:solidFill>
                  <a:srgbClr val="000000"/>
                </a:solidFill>
                <a:latin typeface="Arial"/>
              </a:rPr>
              <a:t> over the </a:t>
            </a:r>
          </a:p>
          <a:p>
            <a:r>
              <a:rPr lang="en-US" sz="1799" dirty="0">
                <a:solidFill>
                  <a:srgbClr val="000000"/>
                </a:solidFill>
                <a:latin typeface="Arial"/>
              </a:rPr>
              <a:t>PSC agreed to (December 2017; July 2018) 2025 nutrient targets for growth and Conowingo Infill </a:t>
            </a:r>
          </a:p>
        </p:txBody>
      </p:sp>
      <p:pic>
        <p:nvPicPr>
          <p:cNvPr id="4" name="Picture 3">
            <a:extLst>
              <a:ext uri="{FF2B5EF4-FFF2-40B4-BE49-F238E27FC236}">
                <a16:creationId xmlns:a16="http://schemas.microsoft.com/office/drawing/2014/main" id="{D1DEB2A2-C57D-441B-9D52-41F8EE2DAF5A}"/>
              </a:ext>
            </a:extLst>
          </p:cNvPr>
          <p:cNvPicPr>
            <a:picLocks noChangeAspect="1"/>
          </p:cNvPicPr>
          <p:nvPr/>
        </p:nvPicPr>
        <p:blipFill>
          <a:blip r:embed="rId5"/>
          <a:stretch>
            <a:fillRect/>
          </a:stretch>
        </p:blipFill>
        <p:spPr>
          <a:xfrm>
            <a:off x="823804" y="1767222"/>
            <a:ext cx="8375851" cy="4893992"/>
          </a:xfrm>
          <a:prstGeom prst="rect">
            <a:avLst/>
          </a:prstGeom>
        </p:spPr>
      </p:pic>
    </p:spTree>
    <p:extLst>
      <p:ext uri="{BB962C8B-B14F-4D97-AF65-F5344CB8AC3E}">
        <p14:creationId xmlns:p14="http://schemas.microsoft.com/office/powerpoint/2010/main" val="2864156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E898C3D-CE80-4F97-A517-987492E07961}"/>
              </a:ext>
            </a:extLst>
          </p:cNvPr>
          <p:cNvGrpSpPr/>
          <p:nvPr/>
        </p:nvGrpSpPr>
        <p:grpSpPr>
          <a:xfrm>
            <a:off x="5138992" y="2327714"/>
            <a:ext cx="2923075" cy="1106395"/>
            <a:chOff x="4851934" y="642188"/>
            <a:chExt cx="3148991" cy="1504974"/>
          </a:xfrm>
        </p:grpSpPr>
        <p:sp>
          <p:nvSpPr>
            <p:cNvPr id="9" name="TextBox 8">
              <a:extLst>
                <a:ext uri="{FF2B5EF4-FFF2-40B4-BE49-F238E27FC236}">
                  <a16:creationId xmlns:a16="http://schemas.microsoft.com/office/drawing/2014/main" id="{191839A9-E88D-4668-B7E2-0DD88DE95418}"/>
                </a:ext>
              </a:extLst>
            </p:cNvPr>
            <p:cNvSpPr txBox="1"/>
            <p:nvPr/>
          </p:nvSpPr>
          <p:spPr>
            <a:xfrm>
              <a:off x="7801969" y="642188"/>
              <a:ext cx="198956" cy="711525"/>
            </a:xfrm>
            <a:prstGeom prst="rect">
              <a:avLst/>
            </a:prstGeom>
            <a:noFill/>
          </p:spPr>
          <p:txBody>
            <a:bodyPr wrap="none" rtlCol="0">
              <a:spAutoFit/>
            </a:bodyPr>
            <a:lstStyle/>
            <a:p>
              <a:pPr algn="ctr"/>
              <a:endParaRPr lang="en-US" sz="2799" b="1" dirty="0">
                <a:solidFill>
                  <a:srgbClr val="000000"/>
                </a:solidFill>
                <a:latin typeface="Arial"/>
              </a:endParaRPr>
            </a:p>
          </p:txBody>
        </p:sp>
        <p:sp>
          <p:nvSpPr>
            <p:cNvPr id="10" name="TextBox 9">
              <a:extLst>
                <a:ext uri="{FF2B5EF4-FFF2-40B4-BE49-F238E27FC236}">
                  <a16:creationId xmlns:a16="http://schemas.microsoft.com/office/drawing/2014/main" id="{03BF32BE-64D3-4AE8-A190-4E8DFDBFB293}"/>
                </a:ext>
              </a:extLst>
            </p:cNvPr>
            <p:cNvSpPr txBox="1"/>
            <p:nvPr/>
          </p:nvSpPr>
          <p:spPr>
            <a:xfrm>
              <a:off x="4851934" y="1435637"/>
              <a:ext cx="198956" cy="711525"/>
            </a:xfrm>
            <a:prstGeom prst="rect">
              <a:avLst/>
            </a:prstGeom>
            <a:noFill/>
          </p:spPr>
          <p:txBody>
            <a:bodyPr wrap="none" rtlCol="0">
              <a:spAutoFit/>
            </a:bodyPr>
            <a:lstStyle/>
            <a:p>
              <a:pPr algn="ctr"/>
              <a:endParaRPr lang="en-US" sz="2799" b="1" dirty="0">
                <a:solidFill>
                  <a:srgbClr val="000000"/>
                </a:solidFill>
                <a:latin typeface="Arial"/>
              </a:endParaRPr>
            </a:p>
          </p:txBody>
        </p:sp>
      </p:grpSp>
      <p:pic>
        <p:nvPicPr>
          <p:cNvPr id="13" name="Picture 12">
            <a:extLst>
              <a:ext uri="{FF2B5EF4-FFF2-40B4-BE49-F238E27FC236}">
                <a16:creationId xmlns:a16="http://schemas.microsoft.com/office/drawing/2014/main" id="{AC515937-55CD-4926-8A3A-A16A8A60A193}"/>
              </a:ext>
            </a:extLst>
          </p:cNvPr>
          <p:cNvPicPr>
            <a:picLocks noChangeAspect="1"/>
          </p:cNvPicPr>
          <p:nvPr/>
        </p:nvPicPr>
        <p:blipFill>
          <a:blip r:embed="rId2"/>
          <a:stretch>
            <a:fillRect/>
          </a:stretch>
        </p:blipFill>
        <p:spPr>
          <a:xfrm>
            <a:off x="10883313" y="5930347"/>
            <a:ext cx="1182418" cy="889861"/>
          </a:xfrm>
          <a:prstGeom prst="rect">
            <a:avLst/>
          </a:prstGeom>
        </p:spPr>
      </p:pic>
      <p:sp>
        <p:nvSpPr>
          <p:cNvPr id="14" name="Text Box 5">
            <a:extLst>
              <a:ext uri="{FF2B5EF4-FFF2-40B4-BE49-F238E27FC236}">
                <a16:creationId xmlns:a16="http://schemas.microsoft.com/office/drawing/2014/main" id="{588B8683-64D7-4BF9-96D6-3F6B8C369F79}"/>
              </a:ext>
            </a:extLst>
          </p:cNvPr>
          <p:cNvSpPr txBox="1">
            <a:spLocks noChangeArrowheads="1"/>
          </p:cNvSpPr>
          <p:nvPr/>
        </p:nvSpPr>
        <p:spPr bwMode="auto">
          <a:xfrm>
            <a:off x="1142702" y="71123"/>
            <a:ext cx="1134047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a:spcBef>
                <a:spcPct val="0"/>
              </a:spcBef>
              <a:buNone/>
            </a:pPr>
            <a:r>
              <a:rPr lang="en-US" altLang="en-US" sz="3600" b="1" dirty="0">
                <a:solidFill>
                  <a:prstClr val="black"/>
                </a:solidFill>
                <a:latin typeface="Times New Roman" panose="02020603050405020304" pitchFamily="18" charset="0"/>
                <a:cs typeface="Times New Roman" panose="02020603050405020304" pitchFamily="18" charset="0"/>
              </a:rPr>
              <a:t>△</a:t>
            </a:r>
            <a:r>
              <a:rPr lang="en-US" altLang="en-US" sz="3399" b="1" dirty="0">
                <a:solidFill>
                  <a:prstClr val="black"/>
                </a:solidFill>
                <a:latin typeface="Times New Roman" panose="02020603050405020304" pitchFamily="18" charset="0"/>
                <a:cs typeface="Times New Roman" panose="02020603050405020304" pitchFamily="18" charset="0"/>
              </a:rPr>
              <a:t>Achievement of Deep Water DO Water Quality Standard </a:t>
            </a:r>
          </a:p>
        </p:txBody>
      </p:sp>
      <p:sp>
        <p:nvSpPr>
          <p:cNvPr id="15" name="Rectangle 6">
            <a:extLst>
              <a:ext uri="{FF2B5EF4-FFF2-40B4-BE49-F238E27FC236}">
                <a16:creationId xmlns:a16="http://schemas.microsoft.com/office/drawing/2014/main" id="{69DABEBB-8128-4A97-BCB9-73FEC6C07EB5}"/>
              </a:ext>
            </a:extLst>
          </p:cNvPr>
          <p:cNvSpPr>
            <a:spLocks noChangeArrowheads="1"/>
          </p:cNvSpPr>
          <p:nvPr/>
        </p:nvSpPr>
        <p:spPr bwMode="gray">
          <a:xfrm>
            <a:off x="1334779" y="751752"/>
            <a:ext cx="9958320" cy="45695"/>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a:spcBef>
                <a:spcPct val="0"/>
              </a:spcBef>
              <a:buNone/>
            </a:pPr>
            <a:endParaRPr kumimoji="1" lang="en-US" altLang="en-US" sz="2398">
              <a:solidFill>
                <a:prstClr val="black"/>
              </a:solidFill>
              <a:latin typeface="Tahoma" panose="020B0604030504040204" pitchFamily="34" charset="0"/>
            </a:endParaRPr>
          </a:p>
        </p:txBody>
      </p:sp>
      <p:pic>
        <p:nvPicPr>
          <p:cNvPr id="16" name="Picture 15">
            <a:extLst>
              <a:ext uri="{FF2B5EF4-FFF2-40B4-BE49-F238E27FC236}">
                <a16:creationId xmlns:a16="http://schemas.microsoft.com/office/drawing/2014/main" id="{C1D063B8-269E-476F-BE33-074BF25E6D94}"/>
              </a:ext>
            </a:extLst>
          </p:cNvPr>
          <p:cNvPicPr>
            <a:picLocks noChangeAspect="1"/>
          </p:cNvPicPr>
          <p:nvPr/>
        </p:nvPicPr>
        <p:blipFill>
          <a:blip r:embed="rId3"/>
          <a:stretch>
            <a:fillRect/>
          </a:stretch>
        </p:blipFill>
        <p:spPr>
          <a:xfrm>
            <a:off x="86848" y="17186"/>
            <a:ext cx="1182419" cy="889861"/>
          </a:xfrm>
          <a:prstGeom prst="rect">
            <a:avLst/>
          </a:prstGeom>
        </p:spPr>
      </p:pic>
      <p:sp>
        <p:nvSpPr>
          <p:cNvPr id="3" name="TextBox 2">
            <a:extLst>
              <a:ext uri="{FF2B5EF4-FFF2-40B4-BE49-F238E27FC236}">
                <a16:creationId xmlns:a16="http://schemas.microsoft.com/office/drawing/2014/main" id="{FF58AED0-F8F7-49FB-88C5-E7E99A16DBE4}"/>
              </a:ext>
            </a:extLst>
          </p:cNvPr>
          <p:cNvSpPr txBox="1"/>
          <p:nvPr/>
        </p:nvSpPr>
        <p:spPr>
          <a:xfrm>
            <a:off x="678057" y="842304"/>
            <a:ext cx="10922605" cy="646074"/>
          </a:xfrm>
          <a:prstGeom prst="rect">
            <a:avLst/>
          </a:prstGeom>
          <a:noFill/>
        </p:spPr>
        <p:txBody>
          <a:bodyPr wrap="none" rtlCol="0">
            <a:spAutoFit/>
          </a:bodyPr>
          <a:lstStyle/>
          <a:p>
            <a:r>
              <a:rPr lang="en-US" sz="1799" dirty="0">
                <a:solidFill>
                  <a:srgbClr val="000000"/>
                </a:solidFill>
                <a:latin typeface="Arial"/>
              </a:rPr>
              <a:t>Achievement of </a:t>
            </a:r>
            <a:r>
              <a:rPr lang="en-US" sz="1799" b="1" u="sng" dirty="0">
                <a:solidFill>
                  <a:srgbClr val="000000"/>
                </a:solidFill>
                <a:latin typeface="Arial"/>
              </a:rPr>
              <a:t>Deep Water DO </a:t>
            </a:r>
            <a:r>
              <a:rPr lang="en-US" sz="1799" dirty="0">
                <a:solidFill>
                  <a:srgbClr val="000000"/>
                </a:solidFill>
                <a:latin typeface="Arial"/>
              </a:rPr>
              <a:t>water quality standard expressed as </a:t>
            </a:r>
            <a:r>
              <a:rPr lang="en-US" sz="1799" b="1" i="1" dirty="0">
                <a:solidFill>
                  <a:srgbClr val="000000"/>
                </a:solidFill>
                <a:latin typeface="Arial"/>
              </a:rPr>
              <a:t>an incremental increase </a:t>
            </a:r>
            <a:r>
              <a:rPr lang="en-US" sz="1799" dirty="0">
                <a:solidFill>
                  <a:srgbClr val="000000"/>
                </a:solidFill>
                <a:latin typeface="Arial"/>
              </a:rPr>
              <a:t>over the </a:t>
            </a:r>
          </a:p>
          <a:p>
            <a:r>
              <a:rPr lang="en-US" sz="1799" dirty="0">
                <a:solidFill>
                  <a:srgbClr val="000000"/>
                </a:solidFill>
                <a:latin typeface="Arial"/>
              </a:rPr>
              <a:t>PSC agreed to (December 2017; July 2018) 2025 nutrient targets for growth and Conowingo infill </a:t>
            </a:r>
          </a:p>
        </p:txBody>
      </p:sp>
      <p:pic>
        <p:nvPicPr>
          <p:cNvPr id="2" name="Picture 1">
            <a:extLst>
              <a:ext uri="{FF2B5EF4-FFF2-40B4-BE49-F238E27FC236}">
                <a16:creationId xmlns:a16="http://schemas.microsoft.com/office/drawing/2014/main" id="{9B6EB792-83D8-4AE5-8CD2-091B82A17C7B}"/>
              </a:ext>
            </a:extLst>
          </p:cNvPr>
          <p:cNvPicPr>
            <a:picLocks noChangeAspect="1"/>
          </p:cNvPicPr>
          <p:nvPr/>
        </p:nvPicPr>
        <p:blipFill>
          <a:blip r:embed="rId4"/>
          <a:stretch>
            <a:fillRect/>
          </a:stretch>
        </p:blipFill>
        <p:spPr>
          <a:xfrm>
            <a:off x="1211458" y="1492891"/>
            <a:ext cx="9073954" cy="5293985"/>
          </a:xfrm>
          <a:prstGeom prst="rect">
            <a:avLst/>
          </a:prstGeom>
        </p:spPr>
      </p:pic>
    </p:spTree>
    <p:extLst>
      <p:ext uri="{BB962C8B-B14F-4D97-AF65-F5344CB8AC3E}">
        <p14:creationId xmlns:p14="http://schemas.microsoft.com/office/powerpoint/2010/main" val="501132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2F4F4-44A1-4C9C-ADD8-4E97EAD671AD}"/>
              </a:ext>
            </a:extLst>
          </p:cNvPr>
          <p:cNvSpPr>
            <a:spLocks noGrp="1"/>
          </p:cNvSpPr>
          <p:nvPr>
            <p:ph type="title"/>
          </p:nvPr>
        </p:nvSpPr>
        <p:spPr>
          <a:xfrm>
            <a:off x="1827212" y="29267"/>
            <a:ext cx="8915400" cy="955763"/>
          </a:xfrm>
        </p:spPr>
        <p:txBody>
          <a:bodyPr/>
          <a:lstStyle/>
          <a:p>
            <a:pPr defTabSz="913852"/>
            <a:r>
              <a:rPr lang="en-US" altLang="en-US" sz="3600" b="1" dirty="0">
                <a:solidFill>
                  <a:prstClr val="black"/>
                </a:solidFill>
                <a:latin typeface="Times New Roman" panose="02020603050405020304" pitchFamily="18" charset="0"/>
                <a:cs typeface="Times New Roman" panose="02020603050405020304" pitchFamily="18" charset="0"/>
              </a:rPr>
              <a:t>△Achievement of Tidal Fresh Open Water DO Water Quality Standard </a:t>
            </a:r>
          </a:p>
        </p:txBody>
      </p:sp>
      <p:pic>
        <p:nvPicPr>
          <p:cNvPr id="3" name="Picture 2">
            <a:extLst>
              <a:ext uri="{FF2B5EF4-FFF2-40B4-BE49-F238E27FC236}">
                <a16:creationId xmlns:a16="http://schemas.microsoft.com/office/drawing/2014/main" id="{48608720-B453-4E94-A691-66A97F775BCD}"/>
              </a:ext>
            </a:extLst>
          </p:cNvPr>
          <p:cNvPicPr>
            <a:picLocks noChangeAspect="1"/>
          </p:cNvPicPr>
          <p:nvPr/>
        </p:nvPicPr>
        <p:blipFill>
          <a:blip r:embed="rId2"/>
          <a:stretch>
            <a:fillRect/>
          </a:stretch>
        </p:blipFill>
        <p:spPr>
          <a:xfrm>
            <a:off x="4316876" y="1552891"/>
            <a:ext cx="7343899" cy="5047931"/>
          </a:xfrm>
          <a:prstGeom prst="rect">
            <a:avLst/>
          </a:prstGeom>
        </p:spPr>
      </p:pic>
      <p:sp>
        <p:nvSpPr>
          <p:cNvPr id="5" name="TextBox 4">
            <a:extLst>
              <a:ext uri="{FF2B5EF4-FFF2-40B4-BE49-F238E27FC236}">
                <a16:creationId xmlns:a16="http://schemas.microsoft.com/office/drawing/2014/main" id="{AC2E0A1B-9F8D-47F0-BABB-4D3BA8D5BE1D}"/>
              </a:ext>
            </a:extLst>
          </p:cNvPr>
          <p:cNvSpPr txBox="1"/>
          <p:nvPr/>
        </p:nvSpPr>
        <p:spPr>
          <a:xfrm>
            <a:off x="295220" y="1499246"/>
            <a:ext cx="3592588" cy="2308324"/>
          </a:xfrm>
          <a:prstGeom prst="rect">
            <a:avLst/>
          </a:prstGeom>
          <a:noFill/>
        </p:spPr>
        <p:txBody>
          <a:bodyPr wrap="square" rtlCol="0">
            <a:spAutoFit/>
          </a:bodyPr>
          <a:lstStyle/>
          <a:p>
            <a:r>
              <a:rPr lang="en-US" sz="2400" dirty="0"/>
              <a:t>Estimating substantial  increases in Open Water DO nonattainment under increased (1</a:t>
            </a:r>
            <a:r>
              <a:rPr lang="en-US" sz="2400" baseline="30000" dirty="0"/>
              <a:t>o</a:t>
            </a:r>
            <a:r>
              <a:rPr lang="en-US" sz="2400" dirty="0"/>
              <a:t>C) 2025 temperature in shallow waters.</a:t>
            </a:r>
          </a:p>
        </p:txBody>
      </p:sp>
      <p:sp>
        <p:nvSpPr>
          <p:cNvPr id="4" name="Slide Number Placeholder 3">
            <a:extLst>
              <a:ext uri="{FF2B5EF4-FFF2-40B4-BE49-F238E27FC236}">
                <a16:creationId xmlns:a16="http://schemas.microsoft.com/office/drawing/2014/main" id="{1A3FC8CB-2042-426E-8122-6BCD75333604}"/>
              </a:ext>
            </a:extLst>
          </p:cNvPr>
          <p:cNvSpPr>
            <a:spLocks noGrp="1"/>
          </p:cNvSpPr>
          <p:nvPr>
            <p:ph type="sldNum" sz="quarter" idx="12"/>
          </p:nvPr>
        </p:nvSpPr>
        <p:spPr/>
        <p:txBody>
          <a:bodyPr/>
          <a:lstStyle/>
          <a:p>
            <a:fld id="{CB2A5061-0927-42A6-B885-71AF2DE1A6DF}" type="slidenum">
              <a:rPr lang="en-US" smtClean="0"/>
              <a:t>18</a:t>
            </a:fld>
            <a:endParaRPr lang="en-US"/>
          </a:p>
        </p:txBody>
      </p:sp>
      <p:pic>
        <p:nvPicPr>
          <p:cNvPr id="6" name="Picture 5">
            <a:extLst>
              <a:ext uri="{FF2B5EF4-FFF2-40B4-BE49-F238E27FC236}">
                <a16:creationId xmlns:a16="http://schemas.microsoft.com/office/drawing/2014/main" id="{920D615B-9FEB-46C5-A912-9442EF213499}"/>
              </a:ext>
            </a:extLst>
          </p:cNvPr>
          <p:cNvPicPr>
            <a:picLocks noChangeAspect="1"/>
          </p:cNvPicPr>
          <p:nvPr/>
        </p:nvPicPr>
        <p:blipFill>
          <a:blip r:embed="rId3"/>
          <a:stretch>
            <a:fillRect/>
          </a:stretch>
        </p:blipFill>
        <p:spPr>
          <a:xfrm>
            <a:off x="494223" y="4076856"/>
            <a:ext cx="3194581" cy="2517866"/>
          </a:xfrm>
          <a:prstGeom prst="rect">
            <a:avLst/>
          </a:prstGeom>
        </p:spPr>
      </p:pic>
      <p:pic>
        <p:nvPicPr>
          <p:cNvPr id="7" name="Picture 16" descr="CBPOLOGO">
            <a:extLst>
              <a:ext uri="{FF2B5EF4-FFF2-40B4-BE49-F238E27FC236}">
                <a16:creationId xmlns:a16="http://schemas.microsoft.com/office/drawing/2014/main" id="{604540FB-95E0-4E2E-9406-B73F1317DD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5F13404C-6C25-4D52-84AB-B195D5FFF3BB}"/>
              </a:ext>
            </a:extLst>
          </p:cNvPr>
          <p:cNvSpPr>
            <a:spLocks noChangeArrowheads="1"/>
          </p:cNvSpPr>
          <p:nvPr/>
        </p:nvSpPr>
        <p:spPr bwMode="gray">
          <a:xfrm>
            <a:off x="1533431" y="1027159"/>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91A686D1-0EB6-4686-92E7-F2C881F1827A}"/>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10" name="TextBox 9">
            <a:extLst>
              <a:ext uri="{FF2B5EF4-FFF2-40B4-BE49-F238E27FC236}">
                <a16:creationId xmlns:a16="http://schemas.microsoft.com/office/drawing/2014/main" id="{216DED70-4EEC-F741-BED0-88A72D18CB13}"/>
              </a:ext>
            </a:extLst>
          </p:cNvPr>
          <p:cNvSpPr txBox="1"/>
          <p:nvPr/>
        </p:nvSpPr>
        <p:spPr>
          <a:xfrm>
            <a:off x="6323012" y="1715868"/>
            <a:ext cx="990600" cy="646331"/>
          </a:xfrm>
          <a:prstGeom prst="rect">
            <a:avLst/>
          </a:prstGeom>
          <a:solidFill>
            <a:schemeClr val="accent2">
              <a:lumMod val="20000"/>
              <a:lumOff val="80000"/>
            </a:schemeClr>
          </a:solidFill>
        </p:spPr>
        <p:txBody>
          <a:bodyPr wrap="square" rtlCol="0">
            <a:spAutoFit/>
          </a:bodyPr>
          <a:lstStyle/>
          <a:p>
            <a:pPr algn="ctr"/>
            <a:r>
              <a:rPr lang="en-US" dirty="0"/>
              <a:t>1995</a:t>
            </a:r>
          </a:p>
          <a:p>
            <a:pPr algn="ctr"/>
            <a:r>
              <a:rPr lang="en-US" dirty="0"/>
              <a:t>Climate </a:t>
            </a:r>
          </a:p>
        </p:txBody>
      </p:sp>
      <p:sp>
        <p:nvSpPr>
          <p:cNvPr id="11" name="TextBox 10">
            <a:extLst>
              <a:ext uri="{FF2B5EF4-FFF2-40B4-BE49-F238E27FC236}">
                <a16:creationId xmlns:a16="http://schemas.microsoft.com/office/drawing/2014/main" id="{E27789FE-FE01-914A-A468-7BBF22AAC4ED}"/>
              </a:ext>
            </a:extLst>
          </p:cNvPr>
          <p:cNvSpPr txBox="1"/>
          <p:nvPr/>
        </p:nvSpPr>
        <p:spPr>
          <a:xfrm>
            <a:off x="7389812" y="1715868"/>
            <a:ext cx="990600" cy="646331"/>
          </a:xfrm>
          <a:prstGeom prst="rect">
            <a:avLst/>
          </a:prstGeom>
          <a:solidFill>
            <a:schemeClr val="accent2">
              <a:lumMod val="20000"/>
              <a:lumOff val="80000"/>
            </a:schemeClr>
          </a:solidFill>
        </p:spPr>
        <p:txBody>
          <a:bodyPr wrap="square" rtlCol="0">
            <a:spAutoFit/>
          </a:bodyPr>
          <a:lstStyle/>
          <a:p>
            <a:pPr algn="ctr"/>
            <a:r>
              <a:rPr lang="en-US" dirty="0"/>
              <a:t>2025</a:t>
            </a:r>
          </a:p>
          <a:p>
            <a:pPr algn="ctr"/>
            <a:r>
              <a:rPr lang="en-US" dirty="0"/>
              <a:t>Climate </a:t>
            </a:r>
          </a:p>
        </p:txBody>
      </p:sp>
      <p:sp>
        <p:nvSpPr>
          <p:cNvPr id="12" name="TextBox 11">
            <a:extLst>
              <a:ext uri="{FF2B5EF4-FFF2-40B4-BE49-F238E27FC236}">
                <a16:creationId xmlns:a16="http://schemas.microsoft.com/office/drawing/2014/main" id="{CEDA0415-CD87-CD4F-B996-3DC839F32D88}"/>
              </a:ext>
            </a:extLst>
          </p:cNvPr>
          <p:cNvSpPr txBox="1"/>
          <p:nvPr/>
        </p:nvSpPr>
        <p:spPr>
          <a:xfrm>
            <a:off x="8456612" y="1715868"/>
            <a:ext cx="990600" cy="646331"/>
          </a:xfrm>
          <a:prstGeom prst="rect">
            <a:avLst/>
          </a:prstGeom>
          <a:solidFill>
            <a:schemeClr val="accent2">
              <a:lumMod val="20000"/>
              <a:lumOff val="80000"/>
            </a:schemeClr>
          </a:solidFill>
        </p:spPr>
        <p:txBody>
          <a:bodyPr wrap="square" rtlCol="0">
            <a:spAutoFit/>
          </a:bodyPr>
          <a:lstStyle/>
          <a:p>
            <a:pPr algn="ctr"/>
            <a:r>
              <a:rPr lang="en-US" dirty="0"/>
              <a:t>2035</a:t>
            </a:r>
          </a:p>
          <a:p>
            <a:pPr algn="ctr"/>
            <a:r>
              <a:rPr lang="en-US" dirty="0"/>
              <a:t>Climate </a:t>
            </a:r>
          </a:p>
        </p:txBody>
      </p:sp>
      <p:sp>
        <p:nvSpPr>
          <p:cNvPr id="13" name="TextBox 12">
            <a:extLst>
              <a:ext uri="{FF2B5EF4-FFF2-40B4-BE49-F238E27FC236}">
                <a16:creationId xmlns:a16="http://schemas.microsoft.com/office/drawing/2014/main" id="{A49E5910-6266-4A4F-9209-B13105339A41}"/>
              </a:ext>
            </a:extLst>
          </p:cNvPr>
          <p:cNvSpPr txBox="1"/>
          <p:nvPr/>
        </p:nvSpPr>
        <p:spPr>
          <a:xfrm>
            <a:off x="9523753" y="1715868"/>
            <a:ext cx="990600" cy="646331"/>
          </a:xfrm>
          <a:prstGeom prst="rect">
            <a:avLst/>
          </a:prstGeom>
          <a:solidFill>
            <a:schemeClr val="accent2">
              <a:lumMod val="20000"/>
              <a:lumOff val="80000"/>
            </a:schemeClr>
          </a:solidFill>
        </p:spPr>
        <p:txBody>
          <a:bodyPr wrap="square" rtlCol="0">
            <a:spAutoFit/>
          </a:bodyPr>
          <a:lstStyle/>
          <a:p>
            <a:pPr algn="ctr"/>
            <a:r>
              <a:rPr lang="en-US" dirty="0"/>
              <a:t>2045</a:t>
            </a:r>
          </a:p>
          <a:p>
            <a:pPr algn="ctr"/>
            <a:r>
              <a:rPr lang="en-US" dirty="0"/>
              <a:t>Climate </a:t>
            </a:r>
          </a:p>
        </p:txBody>
      </p:sp>
      <p:sp>
        <p:nvSpPr>
          <p:cNvPr id="14" name="TextBox 13">
            <a:extLst>
              <a:ext uri="{FF2B5EF4-FFF2-40B4-BE49-F238E27FC236}">
                <a16:creationId xmlns:a16="http://schemas.microsoft.com/office/drawing/2014/main" id="{ED5BFC19-DA1C-4448-98C9-95B93EB10E4C}"/>
              </a:ext>
            </a:extLst>
          </p:cNvPr>
          <p:cNvSpPr txBox="1"/>
          <p:nvPr/>
        </p:nvSpPr>
        <p:spPr>
          <a:xfrm>
            <a:off x="10590212" y="1715868"/>
            <a:ext cx="990600" cy="646331"/>
          </a:xfrm>
          <a:prstGeom prst="rect">
            <a:avLst/>
          </a:prstGeom>
          <a:solidFill>
            <a:schemeClr val="accent2">
              <a:lumMod val="20000"/>
              <a:lumOff val="80000"/>
            </a:schemeClr>
          </a:solidFill>
        </p:spPr>
        <p:txBody>
          <a:bodyPr wrap="square" rtlCol="0">
            <a:spAutoFit/>
          </a:bodyPr>
          <a:lstStyle/>
          <a:p>
            <a:pPr algn="ctr"/>
            <a:r>
              <a:rPr lang="en-US" dirty="0"/>
              <a:t>2055</a:t>
            </a:r>
          </a:p>
          <a:p>
            <a:pPr algn="ctr"/>
            <a:r>
              <a:rPr lang="en-US" dirty="0"/>
              <a:t>Climate </a:t>
            </a:r>
          </a:p>
        </p:txBody>
      </p:sp>
    </p:spTree>
    <p:extLst>
      <p:ext uri="{BB962C8B-B14F-4D97-AF65-F5344CB8AC3E}">
        <p14:creationId xmlns:p14="http://schemas.microsoft.com/office/powerpoint/2010/main" val="1190963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A526F-043C-4E84-A7AA-61CD2CE17483}"/>
              </a:ext>
            </a:extLst>
          </p:cNvPr>
          <p:cNvSpPr/>
          <p:nvPr/>
        </p:nvSpPr>
        <p:spPr>
          <a:xfrm>
            <a:off x="807827" y="1241752"/>
            <a:ext cx="11125200" cy="4114844"/>
          </a:xfrm>
          <a:prstGeom prst="rect">
            <a:avLst/>
          </a:prstGeom>
        </p:spPr>
        <p:txBody>
          <a:bodyPr wrap="square">
            <a:spAutoFit/>
          </a:bodyPr>
          <a:lstStyle/>
          <a:p>
            <a:pPr marL="285750" indent="-285750">
              <a:lnSpc>
                <a:spcPct val="115000"/>
              </a:lnSpc>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One avenue of OW DO examination is through what  we see in the observed trends. We’ll be examining the observed trends in Open Water, Deep Water, and Deep Channel DO and temperature along with due consideration of the role salinity/sea level rise could play in OW DO.  Following the above, the WQSTM will be examined to ensure that it is capturing the observed trends found  in OW, DW, &amp; DC.  </a:t>
            </a:r>
          </a:p>
          <a:p>
            <a:pPr>
              <a:lnSpc>
                <a:spcPct val="115000"/>
              </a:lnSpc>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15000"/>
              </a:lnSpc>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We’ll also work in coordination with Jeremy Testa and his team in the work they are doing for STAC’s shallow tidal water Climate Change Technical Synthesis and work to apply an examination of what multiple models tell us about OW DO nonattainment.</a:t>
            </a:r>
          </a:p>
          <a:p>
            <a:pPr>
              <a:lnSpc>
                <a:spcPct val="115000"/>
              </a:lnSpc>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pPr>
            <a:endParaRPr lang="en-US" sz="1200" dirty="0">
              <a:latin typeface="Calibri" panose="020F0502020204030204" pitchFamily="34" charset="0"/>
              <a:ea typeface="Calibri" panose="020F0502020204030204" pitchFamily="34" charset="0"/>
            </a:endParaRPr>
          </a:p>
        </p:txBody>
      </p:sp>
      <p:sp>
        <p:nvSpPr>
          <p:cNvPr id="3" name="Rectangle 2">
            <a:extLst>
              <a:ext uri="{FF2B5EF4-FFF2-40B4-BE49-F238E27FC236}">
                <a16:creationId xmlns:a16="http://schemas.microsoft.com/office/drawing/2014/main" id="{5D9D58DF-DCE8-46F4-8E0E-3E75B382881E}"/>
              </a:ext>
            </a:extLst>
          </p:cNvPr>
          <p:cNvSpPr/>
          <p:nvPr/>
        </p:nvSpPr>
        <p:spPr>
          <a:xfrm>
            <a:off x="1573480" y="74544"/>
            <a:ext cx="9272747" cy="954107"/>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rPr>
              <a:t>Open Water (OW) DO Nonattainment Investigated Using Observed Data, Research, and Modeling Tools</a:t>
            </a:r>
          </a:p>
        </p:txBody>
      </p:sp>
      <p:pic>
        <p:nvPicPr>
          <p:cNvPr id="4" name="Picture 16" descr="CBPOLOGO">
            <a:extLst>
              <a:ext uri="{FF2B5EF4-FFF2-40B4-BE49-F238E27FC236}">
                <a16:creationId xmlns:a16="http://schemas.microsoft.com/office/drawing/2014/main" id="{7F7FD4D9-6614-4D0C-9EF1-E86AD1F9F7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7">
            <a:extLst>
              <a:ext uri="{FF2B5EF4-FFF2-40B4-BE49-F238E27FC236}">
                <a16:creationId xmlns:a16="http://schemas.microsoft.com/office/drawing/2014/main" id="{E84857AE-E573-4A14-B645-F290D5124F0E}"/>
              </a:ext>
            </a:extLst>
          </p:cNvPr>
          <p:cNvSpPr>
            <a:spLocks noChangeArrowheads="1"/>
          </p:cNvSpPr>
          <p:nvPr/>
        </p:nvSpPr>
        <p:spPr bwMode="gray">
          <a:xfrm>
            <a:off x="1342598" y="971936"/>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6" name="Slide Number Placeholder 5">
            <a:extLst>
              <a:ext uri="{FF2B5EF4-FFF2-40B4-BE49-F238E27FC236}">
                <a16:creationId xmlns:a16="http://schemas.microsoft.com/office/drawing/2014/main" id="{7C931115-8730-4F93-B642-629505E1E7F0}"/>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1790486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297041" y="146852"/>
            <a:ext cx="10750921" cy="523092"/>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Key Points in Assessment of 2025 Climate Change Risk </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1065212" y="887125"/>
            <a:ext cx="10668000" cy="5816977"/>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200" dirty="0">
                <a:latin typeface="Calibri" panose="020F0502020204030204" pitchFamily="34" charset="0"/>
                <a:ea typeface="Calibri" panose="020F0502020204030204" pitchFamily="34" charset="0"/>
              </a:rPr>
              <a:t>The PSC’s December 2017 and July 2018 decisions were, “No change in the target loads set by the PSC until 2025, or unless PSC decides to do otherwise.” </a:t>
            </a:r>
            <a:r>
              <a:rPr lang="en-US" sz="3200" u="sng" dirty="0">
                <a:latin typeface="Calibri" panose="020F0502020204030204" pitchFamily="34" charset="0"/>
                <a:ea typeface="Calibri" panose="020F0502020204030204" pitchFamily="34" charset="0"/>
              </a:rPr>
              <a:t>We have our decision model.</a:t>
            </a:r>
          </a:p>
          <a:p>
            <a:pPr marL="342900" marR="0" lvl="0" indent="-342900">
              <a:spcBef>
                <a:spcPts val="0"/>
              </a:spcBef>
              <a:spcAft>
                <a:spcPts val="0"/>
              </a:spcAft>
              <a:buFont typeface="Symbol" panose="05050102010706020507" pitchFamily="18" charset="2"/>
              <a:buChar char=""/>
            </a:pPr>
            <a:endParaRPr lang="en-US" sz="10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3200" dirty="0">
                <a:latin typeface="Calibri" panose="020F0502020204030204" pitchFamily="34" charset="0"/>
                <a:ea typeface="Calibri" panose="020F0502020204030204" pitchFamily="34" charset="0"/>
              </a:rPr>
              <a:t>The PSC also said to adjust the 2022-2023 milestones with an accounting of the climate change risk to water quality standard achievement.</a:t>
            </a:r>
          </a:p>
          <a:p>
            <a:pPr marL="342900" indent="-342900">
              <a:buFont typeface="Symbol" panose="05050102010706020507" pitchFamily="18" charset="2"/>
              <a:buChar char=""/>
            </a:pPr>
            <a:endParaRPr lang="en-US" sz="1000" dirty="0">
              <a:latin typeface="Calibri" panose="020F0502020204030204" pitchFamily="34" charset="0"/>
              <a:ea typeface="Calibri" panose="020F0502020204030204" pitchFamily="34" charset="0"/>
            </a:endParaRPr>
          </a:p>
          <a:p>
            <a:pPr marL="342900" indent="-342900">
              <a:buFont typeface="Symbol" panose="05050102010706020507" pitchFamily="18" charset="2"/>
              <a:buChar char=""/>
            </a:pPr>
            <a:r>
              <a:rPr lang="en-US" sz="3200" dirty="0">
                <a:latin typeface="Calibri" panose="020F0502020204030204" pitchFamily="34" charset="0"/>
                <a:ea typeface="Calibri" panose="020F0502020204030204" pitchFamily="34" charset="0"/>
              </a:rPr>
              <a:t>The PSC may change the load target to account for estimated climate change risk, may keep the current (December 2017) estimated climate change target, or change the timing of target achievement to something other than 2025.</a:t>
            </a:r>
          </a:p>
        </p:txBody>
      </p:sp>
    </p:spTree>
    <p:extLst>
      <p:ext uri="{BB962C8B-B14F-4D97-AF65-F5344CB8AC3E}">
        <p14:creationId xmlns:p14="http://schemas.microsoft.com/office/powerpoint/2010/main" val="1720684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75BFE-3404-4A6F-867F-15F13E152499}"/>
              </a:ext>
            </a:extLst>
          </p:cNvPr>
          <p:cNvSpPr>
            <a:spLocks noGrp="1"/>
          </p:cNvSpPr>
          <p:nvPr>
            <p:ph type="title"/>
          </p:nvPr>
        </p:nvSpPr>
        <p:spPr>
          <a:xfrm>
            <a:off x="1959582" y="-19902"/>
            <a:ext cx="8197772" cy="1143000"/>
          </a:xfrm>
        </p:spPr>
        <p:txBody>
          <a:bodyPr/>
          <a:lstStyle/>
          <a:p>
            <a:r>
              <a:rPr lang="en-US" altLang="en-US" sz="3600" b="1" dirty="0">
                <a:solidFill>
                  <a:prstClr val="black"/>
                </a:solidFill>
                <a:latin typeface="Times New Roman" panose="02020603050405020304" pitchFamily="18" charset="0"/>
                <a:cs typeface="Times New Roman" panose="02020603050405020304" pitchFamily="18" charset="0"/>
              </a:rPr>
              <a:t>△Achievement of Polyhaline Open Water DO Water Quality Standard </a:t>
            </a:r>
            <a:endParaRPr lang="en-US" sz="3600"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B44FF6BE-F690-4A24-81DF-4E823EC1080E}"/>
              </a:ext>
            </a:extLst>
          </p:cNvPr>
          <p:cNvPicPr>
            <a:picLocks noChangeAspect="1"/>
          </p:cNvPicPr>
          <p:nvPr/>
        </p:nvPicPr>
        <p:blipFill>
          <a:blip r:embed="rId2"/>
          <a:stretch>
            <a:fillRect/>
          </a:stretch>
        </p:blipFill>
        <p:spPr>
          <a:xfrm>
            <a:off x="684212" y="1626460"/>
            <a:ext cx="9973983" cy="2595691"/>
          </a:xfrm>
          <a:prstGeom prst="rect">
            <a:avLst/>
          </a:prstGeom>
        </p:spPr>
      </p:pic>
      <p:sp>
        <p:nvSpPr>
          <p:cNvPr id="5" name="Title 1">
            <a:extLst>
              <a:ext uri="{FF2B5EF4-FFF2-40B4-BE49-F238E27FC236}">
                <a16:creationId xmlns:a16="http://schemas.microsoft.com/office/drawing/2014/main" id="{7119BABA-FDA5-4C81-95EA-48DB73CA8023}"/>
              </a:ext>
            </a:extLst>
          </p:cNvPr>
          <p:cNvSpPr txBox="1">
            <a:spLocks/>
          </p:cNvSpPr>
          <p:nvPr/>
        </p:nvSpPr>
        <p:spPr>
          <a:xfrm>
            <a:off x="126967" y="3933694"/>
            <a:ext cx="2221921" cy="1325218"/>
          </a:xfrm>
          <a:prstGeom prst="rect">
            <a:avLst/>
          </a:prstGeom>
        </p:spPr>
        <p:txBody>
          <a:bodyPr vert="horz" lIns="91416" tIns="45708" rIns="91416" bIns="45708"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4399" dirty="0"/>
          </a:p>
        </p:txBody>
      </p:sp>
      <p:sp>
        <p:nvSpPr>
          <p:cNvPr id="6" name="Slide Number Placeholder 5">
            <a:extLst>
              <a:ext uri="{FF2B5EF4-FFF2-40B4-BE49-F238E27FC236}">
                <a16:creationId xmlns:a16="http://schemas.microsoft.com/office/drawing/2014/main" id="{F7360EE2-4D2B-4F36-A73B-566D554A81DE}"/>
              </a:ext>
            </a:extLst>
          </p:cNvPr>
          <p:cNvSpPr>
            <a:spLocks noGrp="1"/>
          </p:cNvSpPr>
          <p:nvPr>
            <p:ph type="sldNum" sz="quarter" idx="12"/>
          </p:nvPr>
        </p:nvSpPr>
        <p:spPr/>
        <p:txBody>
          <a:bodyPr/>
          <a:lstStyle/>
          <a:p>
            <a:fld id="{CB2A5061-0927-42A6-B885-71AF2DE1A6DF}" type="slidenum">
              <a:rPr lang="en-US" smtClean="0"/>
              <a:t>20</a:t>
            </a:fld>
            <a:endParaRPr lang="en-US"/>
          </a:p>
        </p:txBody>
      </p:sp>
      <p:pic>
        <p:nvPicPr>
          <p:cNvPr id="7" name="Picture 16" descr="CBPOLOGO">
            <a:extLst>
              <a:ext uri="{FF2B5EF4-FFF2-40B4-BE49-F238E27FC236}">
                <a16:creationId xmlns:a16="http://schemas.microsoft.com/office/drawing/2014/main" id="{06CE97C6-ADE6-4193-8B70-B580FCA6E2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7">
            <a:extLst>
              <a:ext uri="{FF2B5EF4-FFF2-40B4-BE49-F238E27FC236}">
                <a16:creationId xmlns:a16="http://schemas.microsoft.com/office/drawing/2014/main" id="{6F91FF83-E801-4A2A-A7B9-CB661813909C}"/>
              </a:ext>
            </a:extLst>
          </p:cNvPr>
          <p:cNvSpPr>
            <a:spLocks noChangeArrowheads="1"/>
          </p:cNvSpPr>
          <p:nvPr/>
        </p:nvSpPr>
        <p:spPr bwMode="gray">
          <a:xfrm>
            <a:off x="1573480" y="1123098"/>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9" name="Slide Number Placeholder 5">
            <a:extLst>
              <a:ext uri="{FF2B5EF4-FFF2-40B4-BE49-F238E27FC236}">
                <a16:creationId xmlns:a16="http://schemas.microsoft.com/office/drawing/2014/main" id="{39FF4DA5-A166-4EB8-8E7F-0FC56005CDE7}"/>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pic>
        <p:nvPicPr>
          <p:cNvPr id="10" name="Picture 9">
            <a:extLst>
              <a:ext uri="{FF2B5EF4-FFF2-40B4-BE49-F238E27FC236}">
                <a16:creationId xmlns:a16="http://schemas.microsoft.com/office/drawing/2014/main" id="{EC4D61AA-9BD8-45B0-91AE-097CFC7CB8FE}"/>
              </a:ext>
            </a:extLst>
          </p:cNvPr>
          <p:cNvPicPr>
            <a:picLocks noChangeAspect="1"/>
          </p:cNvPicPr>
          <p:nvPr/>
        </p:nvPicPr>
        <p:blipFill>
          <a:blip r:embed="rId4"/>
          <a:stretch>
            <a:fillRect/>
          </a:stretch>
        </p:blipFill>
        <p:spPr>
          <a:xfrm>
            <a:off x="7099375" y="4397781"/>
            <a:ext cx="3543250" cy="2302722"/>
          </a:xfrm>
          <a:prstGeom prst="rect">
            <a:avLst/>
          </a:prstGeom>
        </p:spPr>
      </p:pic>
      <p:sp>
        <p:nvSpPr>
          <p:cNvPr id="4" name="TextBox 3">
            <a:extLst>
              <a:ext uri="{FF2B5EF4-FFF2-40B4-BE49-F238E27FC236}">
                <a16:creationId xmlns:a16="http://schemas.microsoft.com/office/drawing/2014/main" id="{5F44CC88-760F-4B0C-BFFB-FDA08C42A37C}"/>
              </a:ext>
            </a:extLst>
          </p:cNvPr>
          <p:cNvSpPr txBox="1"/>
          <p:nvPr/>
        </p:nvSpPr>
        <p:spPr>
          <a:xfrm>
            <a:off x="1065212" y="4876800"/>
            <a:ext cx="5562600" cy="923330"/>
          </a:xfrm>
          <a:prstGeom prst="rect">
            <a:avLst/>
          </a:prstGeom>
          <a:noFill/>
        </p:spPr>
        <p:txBody>
          <a:bodyPr wrap="square" rtlCol="0">
            <a:spAutoFit/>
          </a:bodyPr>
          <a:lstStyle/>
          <a:p>
            <a:r>
              <a:rPr lang="en-US" dirty="0"/>
              <a:t>In deeper CB segments with Open Water designated uses somewhat removed from shallow water areas water quality attainment is more widespread…..</a:t>
            </a:r>
          </a:p>
        </p:txBody>
      </p:sp>
      <p:sp>
        <p:nvSpPr>
          <p:cNvPr id="11" name="TextBox 10">
            <a:extLst>
              <a:ext uri="{FF2B5EF4-FFF2-40B4-BE49-F238E27FC236}">
                <a16:creationId xmlns:a16="http://schemas.microsoft.com/office/drawing/2014/main" id="{C260DF9D-EA2E-0849-8330-5FC96EC51D4E}"/>
              </a:ext>
            </a:extLst>
          </p:cNvPr>
          <p:cNvSpPr txBox="1"/>
          <p:nvPr/>
        </p:nvSpPr>
        <p:spPr>
          <a:xfrm>
            <a:off x="3656012" y="1981200"/>
            <a:ext cx="1280160" cy="707886"/>
          </a:xfrm>
          <a:prstGeom prst="rect">
            <a:avLst/>
          </a:prstGeom>
          <a:solidFill>
            <a:schemeClr val="accent2">
              <a:lumMod val="20000"/>
              <a:lumOff val="80000"/>
            </a:schemeClr>
          </a:solidFill>
        </p:spPr>
        <p:txBody>
          <a:bodyPr wrap="square" rtlCol="0">
            <a:spAutoFit/>
          </a:bodyPr>
          <a:lstStyle/>
          <a:p>
            <a:pPr algn="ctr"/>
            <a:r>
              <a:rPr lang="en-US" sz="2000" dirty="0"/>
              <a:t>1995</a:t>
            </a:r>
          </a:p>
          <a:p>
            <a:pPr algn="ctr"/>
            <a:r>
              <a:rPr lang="en-US" sz="2000" dirty="0"/>
              <a:t>Climate </a:t>
            </a:r>
          </a:p>
        </p:txBody>
      </p:sp>
      <p:sp>
        <p:nvSpPr>
          <p:cNvPr id="12" name="TextBox 11">
            <a:extLst>
              <a:ext uri="{FF2B5EF4-FFF2-40B4-BE49-F238E27FC236}">
                <a16:creationId xmlns:a16="http://schemas.microsoft.com/office/drawing/2014/main" id="{D037CBA4-76B5-AB42-A239-911E3096C939}"/>
              </a:ext>
            </a:extLst>
          </p:cNvPr>
          <p:cNvSpPr txBox="1"/>
          <p:nvPr/>
        </p:nvSpPr>
        <p:spPr>
          <a:xfrm>
            <a:off x="5065712" y="1981200"/>
            <a:ext cx="1280160" cy="707886"/>
          </a:xfrm>
          <a:prstGeom prst="rect">
            <a:avLst/>
          </a:prstGeom>
          <a:solidFill>
            <a:schemeClr val="accent2">
              <a:lumMod val="20000"/>
              <a:lumOff val="80000"/>
            </a:schemeClr>
          </a:solidFill>
        </p:spPr>
        <p:txBody>
          <a:bodyPr wrap="square" rtlCol="0">
            <a:spAutoFit/>
          </a:bodyPr>
          <a:lstStyle/>
          <a:p>
            <a:pPr algn="ctr"/>
            <a:r>
              <a:rPr lang="en-US" sz="2000" dirty="0"/>
              <a:t>2025</a:t>
            </a:r>
          </a:p>
          <a:p>
            <a:pPr algn="ctr"/>
            <a:r>
              <a:rPr lang="en-US" sz="2000" dirty="0"/>
              <a:t>Climate </a:t>
            </a:r>
          </a:p>
        </p:txBody>
      </p:sp>
      <p:sp>
        <p:nvSpPr>
          <p:cNvPr id="13" name="TextBox 12">
            <a:extLst>
              <a:ext uri="{FF2B5EF4-FFF2-40B4-BE49-F238E27FC236}">
                <a16:creationId xmlns:a16="http://schemas.microsoft.com/office/drawing/2014/main" id="{E56F77D7-A21A-9D4F-BEBF-0ABC319A7339}"/>
              </a:ext>
            </a:extLst>
          </p:cNvPr>
          <p:cNvSpPr txBox="1"/>
          <p:nvPr/>
        </p:nvSpPr>
        <p:spPr>
          <a:xfrm>
            <a:off x="6475412" y="1981200"/>
            <a:ext cx="1280160" cy="707886"/>
          </a:xfrm>
          <a:prstGeom prst="rect">
            <a:avLst/>
          </a:prstGeom>
          <a:solidFill>
            <a:schemeClr val="accent2">
              <a:lumMod val="20000"/>
              <a:lumOff val="80000"/>
            </a:schemeClr>
          </a:solidFill>
        </p:spPr>
        <p:txBody>
          <a:bodyPr wrap="square" rtlCol="0">
            <a:spAutoFit/>
          </a:bodyPr>
          <a:lstStyle/>
          <a:p>
            <a:pPr algn="ctr"/>
            <a:r>
              <a:rPr lang="en-US" sz="2000" dirty="0"/>
              <a:t>2035</a:t>
            </a:r>
          </a:p>
          <a:p>
            <a:pPr algn="ctr"/>
            <a:r>
              <a:rPr lang="en-US" sz="2000" dirty="0"/>
              <a:t>Climate </a:t>
            </a:r>
          </a:p>
        </p:txBody>
      </p:sp>
      <p:sp>
        <p:nvSpPr>
          <p:cNvPr id="14" name="TextBox 13">
            <a:extLst>
              <a:ext uri="{FF2B5EF4-FFF2-40B4-BE49-F238E27FC236}">
                <a16:creationId xmlns:a16="http://schemas.microsoft.com/office/drawing/2014/main" id="{F76A8798-C74A-834F-8731-A1A9FD13137A}"/>
              </a:ext>
            </a:extLst>
          </p:cNvPr>
          <p:cNvSpPr txBox="1"/>
          <p:nvPr/>
        </p:nvSpPr>
        <p:spPr>
          <a:xfrm>
            <a:off x="7885112" y="1981200"/>
            <a:ext cx="1280160" cy="707886"/>
          </a:xfrm>
          <a:prstGeom prst="rect">
            <a:avLst/>
          </a:prstGeom>
          <a:solidFill>
            <a:schemeClr val="accent2">
              <a:lumMod val="20000"/>
              <a:lumOff val="80000"/>
            </a:schemeClr>
          </a:solidFill>
        </p:spPr>
        <p:txBody>
          <a:bodyPr wrap="square" rtlCol="0">
            <a:spAutoFit/>
          </a:bodyPr>
          <a:lstStyle/>
          <a:p>
            <a:pPr algn="ctr"/>
            <a:r>
              <a:rPr lang="en-US" sz="2000" dirty="0"/>
              <a:t>2045</a:t>
            </a:r>
          </a:p>
          <a:p>
            <a:pPr algn="ctr"/>
            <a:r>
              <a:rPr lang="en-US" sz="2000" dirty="0"/>
              <a:t>Climate </a:t>
            </a:r>
          </a:p>
        </p:txBody>
      </p:sp>
      <p:sp>
        <p:nvSpPr>
          <p:cNvPr id="15" name="TextBox 14">
            <a:extLst>
              <a:ext uri="{FF2B5EF4-FFF2-40B4-BE49-F238E27FC236}">
                <a16:creationId xmlns:a16="http://schemas.microsoft.com/office/drawing/2014/main" id="{8AA84930-02B3-7A42-AAD4-93F7E2169255}"/>
              </a:ext>
            </a:extLst>
          </p:cNvPr>
          <p:cNvSpPr txBox="1"/>
          <p:nvPr/>
        </p:nvSpPr>
        <p:spPr>
          <a:xfrm>
            <a:off x="9294812" y="1981200"/>
            <a:ext cx="1280160" cy="707886"/>
          </a:xfrm>
          <a:prstGeom prst="rect">
            <a:avLst/>
          </a:prstGeom>
          <a:solidFill>
            <a:schemeClr val="accent2">
              <a:lumMod val="20000"/>
              <a:lumOff val="80000"/>
            </a:schemeClr>
          </a:solidFill>
        </p:spPr>
        <p:txBody>
          <a:bodyPr wrap="square" rtlCol="0">
            <a:spAutoFit/>
          </a:bodyPr>
          <a:lstStyle/>
          <a:p>
            <a:pPr algn="ctr"/>
            <a:r>
              <a:rPr lang="en-US" sz="2000" dirty="0"/>
              <a:t>2055</a:t>
            </a:r>
          </a:p>
          <a:p>
            <a:pPr algn="ctr"/>
            <a:r>
              <a:rPr lang="en-US" sz="2000" dirty="0"/>
              <a:t>Climate </a:t>
            </a:r>
          </a:p>
        </p:txBody>
      </p:sp>
    </p:spTree>
    <p:extLst>
      <p:ext uri="{BB962C8B-B14F-4D97-AF65-F5344CB8AC3E}">
        <p14:creationId xmlns:p14="http://schemas.microsoft.com/office/powerpoint/2010/main" val="3664326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DAE326-BDEF-4776-BB24-3B7BCEC816DA}"/>
              </a:ext>
            </a:extLst>
          </p:cNvPr>
          <p:cNvSpPr>
            <a:spLocks noGrp="1"/>
          </p:cNvSpPr>
          <p:nvPr>
            <p:ph type="title"/>
          </p:nvPr>
        </p:nvSpPr>
        <p:spPr>
          <a:xfrm>
            <a:off x="2278913" y="65865"/>
            <a:ext cx="7878441" cy="1143000"/>
          </a:xfrm>
        </p:spPr>
        <p:txBody>
          <a:bodyPr/>
          <a:lstStyle/>
          <a:p>
            <a:r>
              <a:rPr lang="en-US" altLang="en-US" sz="3600" b="1" dirty="0">
                <a:solidFill>
                  <a:prstClr val="black"/>
                </a:solidFill>
                <a:latin typeface="Times New Roman" panose="02020603050405020304" pitchFamily="18" charset="0"/>
                <a:cs typeface="Times New Roman" panose="02020603050405020304" pitchFamily="18" charset="0"/>
              </a:rPr>
              <a:t>△Achievement of Main Bay Open Water DO Water Quality Standard </a:t>
            </a:r>
            <a:endParaRPr lang="en-US" sz="3600"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61AE076-2C68-4C1E-8C36-839F3E6E16FB}"/>
              </a:ext>
            </a:extLst>
          </p:cNvPr>
          <p:cNvPicPr>
            <a:picLocks noChangeAspect="1"/>
          </p:cNvPicPr>
          <p:nvPr/>
        </p:nvPicPr>
        <p:blipFill>
          <a:blip r:embed="rId2"/>
          <a:stretch>
            <a:fillRect/>
          </a:stretch>
        </p:blipFill>
        <p:spPr>
          <a:xfrm>
            <a:off x="975652" y="1383344"/>
            <a:ext cx="10300057" cy="3950656"/>
          </a:xfrm>
          <a:prstGeom prst="rect">
            <a:avLst/>
          </a:prstGeom>
        </p:spPr>
      </p:pic>
      <p:sp>
        <p:nvSpPr>
          <p:cNvPr id="2" name="Slide Number Placeholder 1">
            <a:extLst>
              <a:ext uri="{FF2B5EF4-FFF2-40B4-BE49-F238E27FC236}">
                <a16:creationId xmlns:a16="http://schemas.microsoft.com/office/drawing/2014/main" id="{2A98AA5C-983A-4F51-AEAA-637478208808}"/>
              </a:ext>
            </a:extLst>
          </p:cNvPr>
          <p:cNvSpPr>
            <a:spLocks noGrp="1"/>
          </p:cNvSpPr>
          <p:nvPr>
            <p:ph type="sldNum" sz="quarter" idx="12"/>
          </p:nvPr>
        </p:nvSpPr>
        <p:spPr/>
        <p:txBody>
          <a:bodyPr/>
          <a:lstStyle/>
          <a:p>
            <a:fld id="{CB2A5061-0927-42A6-B885-71AF2DE1A6DF}" type="slidenum">
              <a:rPr lang="en-US" smtClean="0"/>
              <a:t>21</a:t>
            </a:fld>
            <a:endParaRPr lang="en-US"/>
          </a:p>
        </p:txBody>
      </p:sp>
      <p:pic>
        <p:nvPicPr>
          <p:cNvPr id="3" name="Picture 2">
            <a:extLst>
              <a:ext uri="{FF2B5EF4-FFF2-40B4-BE49-F238E27FC236}">
                <a16:creationId xmlns:a16="http://schemas.microsoft.com/office/drawing/2014/main" id="{B0B7CE4F-FC16-4114-84F3-7EFA128730B0}"/>
              </a:ext>
            </a:extLst>
          </p:cNvPr>
          <p:cNvPicPr>
            <a:picLocks noChangeAspect="1"/>
          </p:cNvPicPr>
          <p:nvPr/>
        </p:nvPicPr>
        <p:blipFill>
          <a:blip r:embed="rId3"/>
          <a:stretch>
            <a:fillRect/>
          </a:stretch>
        </p:blipFill>
        <p:spPr>
          <a:xfrm>
            <a:off x="7770812" y="5334000"/>
            <a:ext cx="2171650" cy="1411333"/>
          </a:xfrm>
          <a:prstGeom prst="rect">
            <a:avLst/>
          </a:prstGeom>
        </p:spPr>
      </p:pic>
      <p:pic>
        <p:nvPicPr>
          <p:cNvPr id="6" name="Picture 16" descr="CBPOLOGO">
            <a:extLst>
              <a:ext uri="{FF2B5EF4-FFF2-40B4-BE49-F238E27FC236}">
                <a16:creationId xmlns:a16="http://schemas.microsoft.com/office/drawing/2014/main" id="{94421949-DE98-4949-B92E-A2B09E4734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7">
            <a:extLst>
              <a:ext uri="{FF2B5EF4-FFF2-40B4-BE49-F238E27FC236}">
                <a16:creationId xmlns:a16="http://schemas.microsoft.com/office/drawing/2014/main" id="{2CAB9A40-9664-40B0-8A74-7A3D669FDA56}"/>
              </a:ext>
            </a:extLst>
          </p:cNvPr>
          <p:cNvSpPr>
            <a:spLocks noChangeArrowheads="1"/>
          </p:cNvSpPr>
          <p:nvPr/>
        </p:nvSpPr>
        <p:spPr bwMode="gray">
          <a:xfrm>
            <a:off x="1458142" y="1145548"/>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8" name="Slide Number Placeholder 5">
            <a:extLst>
              <a:ext uri="{FF2B5EF4-FFF2-40B4-BE49-F238E27FC236}">
                <a16:creationId xmlns:a16="http://schemas.microsoft.com/office/drawing/2014/main" id="{3E45D077-D9D7-4FB0-84E0-4478D49C39CD}"/>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9" name="TextBox 8">
            <a:extLst>
              <a:ext uri="{FF2B5EF4-FFF2-40B4-BE49-F238E27FC236}">
                <a16:creationId xmlns:a16="http://schemas.microsoft.com/office/drawing/2014/main" id="{0BAF21A4-DC3A-498B-9519-424978717ECE}"/>
              </a:ext>
            </a:extLst>
          </p:cNvPr>
          <p:cNvSpPr txBox="1"/>
          <p:nvPr/>
        </p:nvSpPr>
        <p:spPr>
          <a:xfrm>
            <a:off x="1087484" y="5477470"/>
            <a:ext cx="6073727" cy="923330"/>
          </a:xfrm>
          <a:prstGeom prst="rect">
            <a:avLst/>
          </a:prstGeom>
          <a:noFill/>
        </p:spPr>
        <p:txBody>
          <a:bodyPr wrap="square" rtlCol="0">
            <a:spAutoFit/>
          </a:bodyPr>
          <a:lstStyle/>
          <a:p>
            <a:r>
              <a:rPr lang="en-US" dirty="0"/>
              <a:t>In deeper CB segments with Open Water designated uses somewhat removed from shallow water areas water quality attainment is more widespread…in most cases.</a:t>
            </a:r>
          </a:p>
        </p:txBody>
      </p:sp>
      <p:sp>
        <p:nvSpPr>
          <p:cNvPr id="10" name="TextBox 9">
            <a:extLst>
              <a:ext uri="{FF2B5EF4-FFF2-40B4-BE49-F238E27FC236}">
                <a16:creationId xmlns:a16="http://schemas.microsoft.com/office/drawing/2014/main" id="{584605CB-37E1-0046-9326-22DE4F6269FD}"/>
              </a:ext>
            </a:extLst>
          </p:cNvPr>
          <p:cNvSpPr txBox="1"/>
          <p:nvPr/>
        </p:nvSpPr>
        <p:spPr>
          <a:xfrm>
            <a:off x="3747452" y="1371600"/>
            <a:ext cx="1356360" cy="400110"/>
          </a:xfrm>
          <a:prstGeom prst="rect">
            <a:avLst/>
          </a:prstGeom>
          <a:solidFill>
            <a:schemeClr val="accent2">
              <a:lumMod val="20000"/>
              <a:lumOff val="80000"/>
            </a:schemeClr>
          </a:solidFill>
        </p:spPr>
        <p:txBody>
          <a:bodyPr wrap="square" rtlCol="0">
            <a:spAutoFit/>
          </a:bodyPr>
          <a:lstStyle/>
          <a:p>
            <a:pPr algn="r"/>
            <a:r>
              <a:rPr lang="en-US" sz="2000" dirty="0"/>
              <a:t>1995 </a:t>
            </a:r>
          </a:p>
        </p:txBody>
      </p:sp>
      <p:sp>
        <p:nvSpPr>
          <p:cNvPr id="11" name="TextBox 10">
            <a:extLst>
              <a:ext uri="{FF2B5EF4-FFF2-40B4-BE49-F238E27FC236}">
                <a16:creationId xmlns:a16="http://schemas.microsoft.com/office/drawing/2014/main" id="{40F78938-56D9-1A4A-953A-E7E566DD0E77}"/>
              </a:ext>
            </a:extLst>
          </p:cNvPr>
          <p:cNvSpPr txBox="1"/>
          <p:nvPr/>
        </p:nvSpPr>
        <p:spPr>
          <a:xfrm>
            <a:off x="5271452" y="1371600"/>
            <a:ext cx="1356360" cy="400110"/>
          </a:xfrm>
          <a:prstGeom prst="rect">
            <a:avLst/>
          </a:prstGeom>
          <a:solidFill>
            <a:schemeClr val="accent2">
              <a:lumMod val="20000"/>
              <a:lumOff val="80000"/>
            </a:schemeClr>
          </a:solidFill>
        </p:spPr>
        <p:txBody>
          <a:bodyPr wrap="square" rtlCol="0">
            <a:spAutoFit/>
          </a:bodyPr>
          <a:lstStyle/>
          <a:p>
            <a:pPr algn="r"/>
            <a:r>
              <a:rPr lang="en-US" sz="2000" dirty="0"/>
              <a:t>2025 </a:t>
            </a:r>
          </a:p>
        </p:txBody>
      </p:sp>
      <p:sp>
        <p:nvSpPr>
          <p:cNvPr id="12" name="TextBox 11">
            <a:extLst>
              <a:ext uri="{FF2B5EF4-FFF2-40B4-BE49-F238E27FC236}">
                <a16:creationId xmlns:a16="http://schemas.microsoft.com/office/drawing/2014/main" id="{0AE351F6-C2E0-9C42-8AB6-6511097E29AB}"/>
              </a:ext>
            </a:extLst>
          </p:cNvPr>
          <p:cNvSpPr txBox="1"/>
          <p:nvPr/>
        </p:nvSpPr>
        <p:spPr>
          <a:xfrm>
            <a:off x="6795452" y="1371600"/>
            <a:ext cx="1356360" cy="400110"/>
          </a:xfrm>
          <a:prstGeom prst="rect">
            <a:avLst/>
          </a:prstGeom>
          <a:solidFill>
            <a:schemeClr val="accent2">
              <a:lumMod val="20000"/>
              <a:lumOff val="80000"/>
            </a:schemeClr>
          </a:solidFill>
        </p:spPr>
        <p:txBody>
          <a:bodyPr wrap="square" rtlCol="0">
            <a:spAutoFit/>
          </a:bodyPr>
          <a:lstStyle/>
          <a:p>
            <a:pPr algn="r"/>
            <a:r>
              <a:rPr lang="en-US" sz="2000" dirty="0"/>
              <a:t>2035 </a:t>
            </a:r>
          </a:p>
        </p:txBody>
      </p:sp>
      <p:sp>
        <p:nvSpPr>
          <p:cNvPr id="13" name="TextBox 12">
            <a:extLst>
              <a:ext uri="{FF2B5EF4-FFF2-40B4-BE49-F238E27FC236}">
                <a16:creationId xmlns:a16="http://schemas.microsoft.com/office/drawing/2014/main" id="{E962F906-D366-A248-8707-39D3CC09C5B5}"/>
              </a:ext>
            </a:extLst>
          </p:cNvPr>
          <p:cNvSpPr txBox="1"/>
          <p:nvPr/>
        </p:nvSpPr>
        <p:spPr>
          <a:xfrm>
            <a:off x="8304212" y="1371600"/>
            <a:ext cx="1356360" cy="400110"/>
          </a:xfrm>
          <a:prstGeom prst="rect">
            <a:avLst/>
          </a:prstGeom>
          <a:solidFill>
            <a:schemeClr val="accent2">
              <a:lumMod val="20000"/>
              <a:lumOff val="80000"/>
            </a:schemeClr>
          </a:solidFill>
        </p:spPr>
        <p:txBody>
          <a:bodyPr wrap="square" rtlCol="0">
            <a:spAutoFit/>
          </a:bodyPr>
          <a:lstStyle/>
          <a:p>
            <a:pPr algn="r"/>
            <a:r>
              <a:rPr lang="en-US" sz="2000" dirty="0"/>
              <a:t>2045 </a:t>
            </a:r>
          </a:p>
        </p:txBody>
      </p:sp>
      <p:sp>
        <p:nvSpPr>
          <p:cNvPr id="14" name="TextBox 13">
            <a:extLst>
              <a:ext uri="{FF2B5EF4-FFF2-40B4-BE49-F238E27FC236}">
                <a16:creationId xmlns:a16="http://schemas.microsoft.com/office/drawing/2014/main" id="{09EC877F-B20D-6B45-A64B-5D0B2F882B9C}"/>
              </a:ext>
            </a:extLst>
          </p:cNvPr>
          <p:cNvSpPr txBox="1"/>
          <p:nvPr/>
        </p:nvSpPr>
        <p:spPr>
          <a:xfrm>
            <a:off x="9828212" y="1371600"/>
            <a:ext cx="1356360" cy="400110"/>
          </a:xfrm>
          <a:prstGeom prst="rect">
            <a:avLst/>
          </a:prstGeom>
          <a:solidFill>
            <a:schemeClr val="accent2">
              <a:lumMod val="20000"/>
              <a:lumOff val="80000"/>
            </a:schemeClr>
          </a:solidFill>
        </p:spPr>
        <p:txBody>
          <a:bodyPr wrap="square" rtlCol="0">
            <a:spAutoFit/>
          </a:bodyPr>
          <a:lstStyle/>
          <a:p>
            <a:pPr algn="r"/>
            <a:r>
              <a:rPr lang="en-US" sz="2000" dirty="0"/>
              <a:t>2055 </a:t>
            </a:r>
          </a:p>
        </p:txBody>
      </p:sp>
    </p:spTree>
    <p:extLst>
      <p:ext uri="{BB962C8B-B14F-4D97-AF65-F5344CB8AC3E}">
        <p14:creationId xmlns:p14="http://schemas.microsoft.com/office/powerpoint/2010/main" val="2071067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 result for Chesapeake Bay Watershed Implementation Plans">
            <a:extLst>
              <a:ext uri="{FF2B5EF4-FFF2-40B4-BE49-F238E27FC236}">
                <a16:creationId xmlns:a16="http://schemas.microsoft.com/office/drawing/2014/main" id="{4B9FA02C-D9F0-4900-B714-B54796468CC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t="17900"/>
          <a:stretch>
            <a:fillRect/>
          </a:stretch>
        </p:blipFill>
        <p:spPr bwMode="auto">
          <a:xfrm>
            <a:off x="5637212" y="1734202"/>
            <a:ext cx="6804541" cy="4191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6">
            <a:extLst>
              <a:ext uri="{FF2B5EF4-FFF2-40B4-BE49-F238E27FC236}">
                <a16:creationId xmlns:a16="http://schemas.microsoft.com/office/drawing/2014/main" id="{83259C7B-3B10-4B36-BF2D-2FCBC87B833C}"/>
              </a:ext>
            </a:extLst>
          </p:cNvPr>
          <p:cNvSpPr>
            <a:spLocks noChangeArrowheads="1"/>
          </p:cNvSpPr>
          <p:nvPr/>
        </p:nvSpPr>
        <p:spPr bwMode="auto">
          <a:xfrm>
            <a:off x="227012" y="1995124"/>
            <a:ext cx="7245936" cy="3790867"/>
          </a:xfrm>
          <a:prstGeom prst="rect">
            <a:avLst/>
          </a:prstGeom>
          <a:noFill/>
          <a:ln w="9525">
            <a:noFill/>
            <a:miter lim="800000"/>
            <a:headEnd/>
            <a:tailEnd/>
          </a:ln>
        </p:spPr>
        <p:txBody>
          <a:bodyPr/>
          <a:lstStyle/>
          <a:p>
            <a:pPr>
              <a:defRPr/>
            </a:pPr>
            <a:endParaRPr lang="en-US" sz="800" u="sng" dirty="0">
              <a:latin typeface="Times New Roman" panose="02020603050405020304" pitchFamily="18" charset="0"/>
              <a:cs typeface="Times New Roman" panose="02020603050405020304" pitchFamily="18" charset="0"/>
            </a:endParaRPr>
          </a:p>
          <a:p>
            <a:pPr marL="257175" indent="-257175">
              <a:lnSpc>
                <a:spcPct val="110000"/>
              </a:lnSpc>
              <a:buFontTx/>
              <a:buChar char="•"/>
              <a:defRPr/>
            </a:pPr>
            <a:r>
              <a:rPr lang="en-US" sz="2400" u="sng" dirty="0">
                <a:latin typeface="Times New Roman" panose="02020603050405020304" pitchFamily="18" charset="0"/>
                <a:cs typeface="Times New Roman" panose="02020603050405020304" pitchFamily="18" charset="0"/>
              </a:rPr>
              <a:t>7 Watershed Implementation Plans (WIPs</a:t>
            </a:r>
            <a:r>
              <a:rPr lang="en-US" sz="2400" dirty="0">
                <a:latin typeface="Times New Roman" panose="02020603050405020304" pitchFamily="18" charset="0"/>
                <a:cs typeface="Times New Roman" panose="02020603050405020304" pitchFamily="18" charset="0"/>
              </a:rPr>
              <a:t>) describe what amount, how, where, and when for </a:t>
            </a:r>
            <a:r>
              <a:rPr lang="en-US" sz="2400" b="1" dirty="0">
                <a:latin typeface="Times New Roman" panose="02020603050405020304" pitchFamily="18" charset="0"/>
                <a:cs typeface="Times New Roman" panose="02020603050405020304" pitchFamily="18" charset="0"/>
              </a:rPr>
              <a:t>all implementation required to achieve water quality standards by 2025.</a:t>
            </a:r>
          </a:p>
          <a:p>
            <a:pPr marL="714375" lvl="1" indent="-257175">
              <a:lnSpc>
                <a:spcPct val="110000"/>
              </a:lnSpc>
              <a:buFont typeface="Courier New" pitchFamily="49" charset="0"/>
              <a:buChar char="o"/>
              <a:defRPr/>
            </a:pPr>
            <a:r>
              <a:rPr lang="en-US" sz="2400" dirty="0">
                <a:latin typeface="Times New Roman" panose="02020603050405020304" pitchFamily="18" charset="0"/>
                <a:cs typeface="Times New Roman" panose="02020603050405020304" pitchFamily="18" charset="0"/>
              </a:rPr>
              <a:t>Phase I in 2010</a:t>
            </a:r>
          </a:p>
          <a:p>
            <a:pPr marL="714375" lvl="1" indent="-257175">
              <a:lnSpc>
                <a:spcPct val="110000"/>
              </a:lnSpc>
              <a:buFont typeface="Courier New" pitchFamily="49" charset="0"/>
              <a:buChar char="o"/>
              <a:defRPr/>
            </a:pPr>
            <a:r>
              <a:rPr lang="en-US" sz="2400" dirty="0">
                <a:latin typeface="Times New Roman" panose="02020603050405020304" pitchFamily="18" charset="0"/>
                <a:cs typeface="Times New Roman" panose="02020603050405020304" pitchFamily="18" charset="0"/>
              </a:rPr>
              <a:t>Phase II in 2012</a:t>
            </a:r>
          </a:p>
          <a:p>
            <a:pPr marL="714375" lvl="1" indent="-257175">
              <a:lnSpc>
                <a:spcPct val="110000"/>
              </a:lnSpc>
              <a:buFont typeface="Courier New" pitchFamily="49" charset="0"/>
              <a:buChar char="o"/>
              <a:defRPr/>
            </a:pPr>
            <a:r>
              <a:rPr lang="en-US" sz="2400" b="1" u="sng" dirty="0">
                <a:latin typeface="Times New Roman" panose="02020603050405020304" pitchFamily="18" charset="0"/>
                <a:cs typeface="Times New Roman" panose="02020603050405020304" pitchFamily="18" charset="0"/>
              </a:rPr>
              <a:t>Phase III in 2019  </a:t>
            </a:r>
          </a:p>
          <a:p>
            <a:pPr marL="257175" indent="-257175">
              <a:lnSpc>
                <a:spcPct val="110000"/>
              </a:lnSpc>
              <a:buFontTx/>
              <a:buChar char="•"/>
              <a:defRPr/>
            </a:pPr>
            <a:endParaRPr lang="en-US" sz="800" u="sng" dirty="0">
              <a:latin typeface="Times New Roman" panose="02020603050405020304" pitchFamily="18" charset="0"/>
              <a:cs typeface="Times New Roman" panose="02020603050405020304" pitchFamily="18" charset="0"/>
            </a:endParaRPr>
          </a:p>
          <a:p>
            <a:pPr marL="257175" indent="-257175">
              <a:lnSpc>
                <a:spcPct val="110000"/>
              </a:lnSpc>
              <a:buFontTx/>
              <a:buChar char="•"/>
              <a:defRPr/>
            </a:pPr>
            <a:r>
              <a:rPr lang="en-US" sz="2400" u="sng" dirty="0">
                <a:latin typeface="Times New Roman" panose="02020603050405020304" pitchFamily="18" charset="0"/>
                <a:cs typeface="Times New Roman" panose="02020603050405020304" pitchFamily="18" charset="0"/>
              </a:rPr>
              <a:t>2-Year Milestones </a:t>
            </a:r>
            <a:r>
              <a:rPr lang="en-US" sz="2400" dirty="0">
                <a:latin typeface="Times New Roman" panose="02020603050405020304" pitchFamily="18" charset="0"/>
                <a:cs typeface="Times New Roman" panose="02020603050405020304" pitchFamily="18" charset="0"/>
              </a:rPr>
              <a:t>ensure short term progress</a:t>
            </a:r>
          </a:p>
          <a:p>
            <a:pPr>
              <a:lnSpc>
                <a:spcPct val="110000"/>
              </a:lnSpc>
              <a:defRPr/>
            </a:pPr>
            <a:endParaRPr lang="en-US" sz="2000" dirty="0">
              <a:latin typeface="Calibri" pitchFamily="34" charset="0"/>
            </a:endParaRPr>
          </a:p>
          <a:p>
            <a:pPr marL="342900" indent="-342900">
              <a:lnSpc>
                <a:spcPct val="90000"/>
              </a:lnSpc>
              <a:spcBef>
                <a:spcPct val="20000"/>
              </a:spcBef>
              <a:buFontTx/>
              <a:buChar char="•"/>
              <a:defRPr/>
            </a:pPr>
            <a:endParaRPr lang="en-US" sz="2400" dirty="0">
              <a:latin typeface="Calibri" pitchFamily="34" charset="0"/>
            </a:endParaRPr>
          </a:p>
          <a:p>
            <a:pPr marL="342900" indent="-342900">
              <a:spcBef>
                <a:spcPct val="20000"/>
              </a:spcBef>
              <a:buFontTx/>
              <a:buChar char="•"/>
              <a:defRPr/>
            </a:pPr>
            <a:endParaRPr lang="en-US" sz="2800" dirty="0">
              <a:latin typeface="Calibri" pitchFamily="34" charset="0"/>
            </a:endParaRPr>
          </a:p>
        </p:txBody>
      </p:sp>
      <p:sp>
        <p:nvSpPr>
          <p:cNvPr id="4" name="Rectangle 3">
            <a:extLst>
              <a:ext uri="{FF2B5EF4-FFF2-40B4-BE49-F238E27FC236}">
                <a16:creationId xmlns:a16="http://schemas.microsoft.com/office/drawing/2014/main" id="{E2FD2B98-6E33-4D9D-A848-53C142D859E5}"/>
              </a:ext>
            </a:extLst>
          </p:cNvPr>
          <p:cNvSpPr txBox="1">
            <a:spLocks noChangeArrowheads="1"/>
          </p:cNvSpPr>
          <p:nvPr/>
        </p:nvSpPr>
        <p:spPr>
          <a:xfrm>
            <a:off x="989012" y="180223"/>
            <a:ext cx="10590372" cy="10668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en-US" sz="3500" b="1" dirty="0">
                <a:solidFill>
                  <a:srgbClr val="333399"/>
                </a:solidFill>
              </a:rPr>
              <a:t> </a:t>
            </a:r>
            <a:br>
              <a:rPr lang="en-US" altLang="en-US" sz="3500" b="1" dirty="0">
                <a:solidFill>
                  <a:srgbClr val="A50021"/>
                </a:solidFill>
              </a:rPr>
            </a:br>
            <a:br>
              <a:rPr lang="en-US" altLang="en-US" sz="3500" b="1" dirty="0"/>
            </a:br>
            <a:endParaRPr lang="en-US" altLang="en-US" sz="3500" b="1" dirty="0"/>
          </a:p>
        </p:txBody>
      </p:sp>
      <p:sp>
        <p:nvSpPr>
          <p:cNvPr id="5" name="TextBox 4">
            <a:extLst>
              <a:ext uri="{FF2B5EF4-FFF2-40B4-BE49-F238E27FC236}">
                <a16:creationId xmlns:a16="http://schemas.microsoft.com/office/drawing/2014/main" id="{D5012309-B744-4FBD-BFF3-61D0F0E4A46D}"/>
              </a:ext>
            </a:extLst>
          </p:cNvPr>
          <p:cNvSpPr txBox="1"/>
          <p:nvPr/>
        </p:nvSpPr>
        <p:spPr>
          <a:xfrm>
            <a:off x="676645" y="5782147"/>
            <a:ext cx="10751767" cy="1317284"/>
          </a:xfrm>
          <a:prstGeom prst="rect">
            <a:avLst/>
          </a:prstGeom>
          <a:noFill/>
        </p:spPr>
        <p:txBody>
          <a:bodyPr wrap="square" rtlCol="0">
            <a:spAutoFit/>
          </a:bodyPr>
          <a:lstStyle/>
          <a:p>
            <a:pPr>
              <a:lnSpc>
                <a:spcPct val="110000"/>
              </a:lnSpc>
              <a:defRPr/>
            </a:pPr>
            <a:r>
              <a:rPr lang="en-US" sz="2800" b="1" dirty="0">
                <a:latin typeface="Times New Roman" panose="02020603050405020304" pitchFamily="18" charset="0"/>
                <a:cs typeface="Times New Roman" panose="02020603050405020304" pitchFamily="18" charset="0"/>
              </a:rPr>
              <a:t>By the 2022-2023 milestones there will be quantifiable reductions needed to defend water quality standards from future climate risk. </a:t>
            </a:r>
          </a:p>
          <a:p>
            <a:endParaRPr lang="en-US" dirty="0"/>
          </a:p>
        </p:txBody>
      </p:sp>
      <p:sp>
        <p:nvSpPr>
          <p:cNvPr id="6" name="Text Box 5">
            <a:extLst>
              <a:ext uri="{FF2B5EF4-FFF2-40B4-BE49-F238E27FC236}">
                <a16:creationId xmlns:a16="http://schemas.microsoft.com/office/drawing/2014/main" id="{30B15695-4016-45D7-9E76-2B9DF08BA3C3}"/>
              </a:ext>
            </a:extLst>
          </p:cNvPr>
          <p:cNvSpPr txBox="1">
            <a:spLocks noChangeArrowheads="1"/>
          </p:cNvSpPr>
          <p:nvPr/>
        </p:nvSpPr>
        <p:spPr bwMode="auto">
          <a:xfrm>
            <a:off x="1175379" y="54977"/>
            <a:ext cx="104569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a:spcBef>
                <a:spcPct val="0"/>
              </a:spcBef>
              <a:buNone/>
            </a:pPr>
            <a:r>
              <a:rPr lang="en-US" altLang="en-US" sz="3600" b="1" dirty="0">
                <a:solidFill>
                  <a:prstClr val="black"/>
                </a:solidFill>
                <a:latin typeface="Times New Roman" panose="02020603050405020304" pitchFamily="18" charset="0"/>
                <a:cs typeface="Times New Roman" panose="02020603050405020304" pitchFamily="18" charset="0"/>
              </a:rPr>
              <a:t>Chesapeake Partnership Accountability Framework</a:t>
            </a:r>
          </a:p>
        </p:txBody>
      </p:sp>
      <p:pic>
        <p:nvPicPr>
          <p:cNvPr id="7" name="Picture 6">
            <a:extLst>
              <a:ext uri="{FF2B5EF4-FFF2-40B4-BE49-F238E27FC236}">
                <a16:creationId xmlns:a16="http://schemas.microsoft.com/office/drawing/2014/main" id="{1F85207E-3EDA-4339-BA56-275D7A0FED1C}"/>
              </a:ext>
            </a:extLst>
          </p:cNvPr>
          <p:cNvPicPr>
            <a:picLocks noChangeAspect="1"/>
          </p:cNvPicPr>
          <p:nvPr/>
        </p:nvPicPr>
        <p:blipFill>
          <a:blip r:embed="rId3"/>
          <a:stretch>
            <a:fillRect/>
          </a:stretch>
        </p:blipFill>
        <p:spPr>
          <a:xfrm>
            <a:off x="85282" y="16296"/>
            <a:ext cx="1182727" cy="890093"/>
          </a:xfrm>
          <a:prstGeom prst="rect">
            <a:avLst/>
          </a:prstGeom>
        </p:spPr>
      </p:pic>
      <p:sp>
        <p:nvSpPr>
          <p:cNvPr id="8" name="Rectangle 7">
            <a:extLst>
              <a:ext uri="{FF2B5EF4-FFF2-40B4-BE49-F238E27FC236}">
                <a16:creationId xmlns:a16="http://schemas.microsoft.com/office/drawing/2014/main" id="{5BD292CF-227E-438D-923F-149D598C9B97}"/>
              </a:ext>
            </a:extLst>
          </p:cNvPr>
          <p:cNvSpPr>
            <a:spLocks noChangeArrowheads="1"/>
          </p:cNvSpPr>
          <p:nvPr/>
        </p:nvSpPr>
        <p:spPr bwMode="gray">
          <a:xfrm>
            <a:off x="1333539" y="751053"/>
            <a:ext cx="9960914" cy="4570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a:spcBef>
                <a:spcPct val="0"/>
              </a:spcBef>
              <a:buNone/>
            </a:pPr>
            <a:endParaRPr kumimoji="1" lang="en-US" altLang="en-US" sz="2399">
              <a:solidFill>
                <a:prstClr val="black"/>
              </a:solidFill>
              <a:latin typeface="Tahoma" panose="020B0604030504040204" pitchFamily="34" charset="0"/>
            </a:endParaRPr>
          </a:p>
        </p:txBody>
      </p:sp>
      <p:sp>
        <p:nvSpPr>
          <p:cNvPr id="9" name="TextBox 8">
            <a:extLst>
              <a:ext uri="{FF2B5EF4-FFF2-40B4-BE49-F238E27FC236}">
                <a16:creationId xmlns:a16="http://schemas.microsoft.com/office/drawing/2014/main" id="{67574237-0DA0-4CEC-97FB-EB9409E6B3CD}"/>
              </a:ext>
            </a:extLst>
          </p:cNvPr>
          <p:cNvSpPr txBox="1"/>
          <p:nvPr/>
        </p:nvSpPr>
        <p:spPr>
          <a:xfrm>
            <a:off x="245302" y="932798"/>
            <a:ext cx="10954511" cy="1200329"/>
          </a:xfrm>
          <a:prstGeom prst="rect">
            <a:avLst/>
          </a:prstGeom>
          <a:noFill/>
        </p:spPr>
        <p:txBody>
          <a:bodyPr wrap="square" rtlCol="0">
            <a:spAutoFit/>
          </a:bodyPr>
          <a:lstStyle/>
          <a:p>
            <a:pPr marL="257175" indent="-257175">
              <a:buFontTx/>
              <a:buChar char="•"/>
              <a:defRPr/>
            </a:pPr>
            <a:r>
              <a:rPr lang="en-US" sz="2400" dirty="0">
                <a:latin typeface="Times New Roman" panose="02020603050405020304" pitchFamily="18" charset="0"/>
                <a:cs typeface="Times New Roman" panose="02020603050405020304" pitchFamily="18" charset="0"/>
              </a:rPr>
              <a:t>December 2017 and updated July 2018 decisional model for tracking targets to 2025.</a:t>
            </a:r>
          </a:p>
          <a:p>
            <a:pPr marL="257175" indent="-257175">
              <a:buFontTx/>
              <a:buChar char="•"/>
              <a:defRPr/>
            </a:pPr>
            <a:r>
              <a:rPr lang="en-US" sz="2400" dirty="0">
                <a:latin typeface="Times New Roman" panose="02020603050405020304" pitchFamily="18" charset="0"/>
                <a:cs typeface="Times New Roman" panose="02020603050405020304" pitchFamily="18" charset="0"/>
              </a:rPr>
              <a:t>2019 CC Model for adjustment of July 2018 decisional model for CB watershed and Bay climate change risk. </a:t>
            </a:r>
          </a:p>
        </p:txBody>
      </p:sp>
    </p:spTree>
    <p:extLst>
      <p:ext uri="{BB962C8B-B14F-4D97-AF65-F5344CB8AC3E}">
        <p14:creationId xmlns:p14="http://schemas.microsoft.com/office/powerpoint/2010/main" val="1856014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
          <p:cNvSpPr txBox="1">
            <a:spLocks noChangeArrowheads="1"/>
          </p:cNvSpPr>
          <p:nvPr/>
        </p:nvSpPr>
        <p:spPr bwMode="auto">
          <a:xfrm>
            <a:off x="561510" y="1051224"/>
            <a:ext cx="11065804" cy="42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457063" indent="-457063" defTabSz="914126">
              <a:spcBef>
                <a:spcPct val="0"/>
              </a:spcBef>
            </a:pPr>
            <a:r>
              <a:rPr lang="en-US" altLang="en-US" sz="2799" dirty="0">
                <a:solidFill>
                  <a:prstClr val="black"/>
                </a:solidFill>
                <a:latin typeface="Georgia" panose="02040502050405020303" pitchFamily="18" charset="0"/>
              </a:rPr>
              <a:t>The CBP has developed the tools to quantify the effects of climate change on watershed flows and loads, storm intensity, increased estuarine temperatures, sea level rise, and ecosystem influences including loss of tidal wetland attenuation with sea level rise. </a:t>
            </a:r>
          </a:p>
          <a:p>
            <a:pPr marL="457063" indent="-457063" defTabSz="914126">
              <a:spcBef>
                <a:spcPct val="0"/>
              </a:spcBef>
            </a:pPr>
            <a:endParaRPr lang="en-US" altLang="en-US" sz="800" dirty="0">
              <a:solidFill>
                <a:prstClr val="black"/>
              </a:solidFill>
              <a:latin typeface="Georgia" panose="02040502050405020303" pitchFamily="18" charset="0"/>
            </a:endParaRPr>
          </a:p>
          <a:p>
            <a:pPr marL="457063" indent="-457063" defTabSz="914126">
              <a:spcBef>
                <a:spcPct val="0"/>
              </a:spcBef>
            </a:pPr>
            <a:r>
              <a:rPr lang="en-US" altLang="en-US" sz="2799" dirty="0">
                <a:solidFill>
                  <a:prstClr val="black"/>
                </a:solidFill>
                <a:latin typeface="Georgia" panose="02040502050405020303" pitchFamily="18" charset="0"/>
              </a:rPr>
              <a:t>Future climate change analyses on estimated on a 2025 (short term), 2035, 2045, (moderate term), and 2055 (long term) conditions for CBP management decisions.</a:t>
            </a:r>
          </a:p>
          <a:p>
            <a:pPr marL="457063" indent="-457063" defTabSz="914126">
              <a:spcBef>
                <a:spcPct val="0"/>
              </a:spcBef>
            </a:pPr>
            <a:endParaRPr lang="en-US" altLang="en-US" sz="1000" dirty="0">
              <a:solidFill>
                <a:prstClr val="black"/>
              </a:solidFill>
              <a:latin typeface="Georgia" panose="02040502050405020303" pitchFamily="18" charset="0"/>
            </a:endParaRPr>
          </a:p>
          <a:p>
            <a:pPr marL="457063" indent="-457063" defTabSz="914126">
              <a:spcBef>
                <a:spcPct val="0"/>
              </a:spcBef>
            </a:pPr>
            <a:r>
              <a:rPr lang="en-US" altLang="en-US" sz="2799" dirty="0">
                <a:solidFill>
                  <a:prstClr val="black"/>
                </a:solidFill>
                <a:latin typeface="Georgia" panose="02040502050405020303" pitchFamily="18" charset="0"/>
              </a:rPr>
              <a:t>Additional load reductions to address future climate risk will be incorporated into the 2022-2023 Milestone Assessment.</a:t>
            </a:r>
          </a:p>
        </p:txBody>
      </p:sp>
      <p:sp>
        <p:nvSpPr>
          <p:cNvPr id="6147" name="Text Box 5"/>
          <p:cNvSpPr txBox="1">
            <a:spLocks noChangeArrowheads="1"/>
          </p:cNvSpPr>
          <p:nvPr/>
        </p:nvSpPr>
        <p:spPr bwMode="auto">
          <a:xfrm>
            <a:off x="1333539" y="30364"/>
            <a:ext cx="8706719" cy="70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a:spcBef>
                <a:spcPct val="0"/>
              </a:spcBef>
              <a:buNone/>
            </a:pPr>
            <a:r>
              <a:rPr lang="en-US" altLang="en-US" sz="3999" b="1" dirty="0">
                <a:solidFill>
                  <a:prstClr val="black"/>
                </a:solidFill>
                <a:latin typeface="Times New Roman" panose="02020603050405020304" pitchFamily="18" charset="0"/>
                <a:cs typeface="Times New Roman" panose="02020603050405020304" pitchFamily="18" charset="0"/>
              </a:rPr>
              <a:t>The CBP Climate Change Assessment</a:t>
            </a:r>
          </a:p>
        </p:txBody>
      </p:sp>
      <p:sp>
        <p:nvSpPr>
          <p:cNvPr id="6149" name="Rectangle 6"/>
          <p:cNvSpPr>
            <a:spLocks noChangeArrowheads="1"/>
          </p:cNvSpPr>
          <p:nvPr/>
        </p:nvSpPr>
        <p:spPr bwMode="gray">
          <a:xfrm>
            <a:off x="1333539" y="751053"/>
            <a:ext cx="9960914" cy="4570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a:spcBef>
                <a:spcPct val="0"/>
              </a:spcBef>
              <a:buNone/>
            </a:pPr>
            <a:endParaRPr kumimoji="1" lang="en-US" altLang="en-US" sz="2399">
              <a:solidFill>
                <a:prstClr val="black"/>
              </a:solidFill>
              <a:latin typeface="Tahoma" panose="020B0604030504040204" pitchFamily="34" charset="0"/>
            </a:endParaRPr>
          </a:p>
        </p:txBody>
      </p:sp>
      <p:pic>
        <p:nvPicPr>
          <p:cNvPr id="2" name="Picture 1">
            <a:extLst>
              <a:ext uri="{FF2B5EF4-FFF2-40B4-BE49-F238E27FC236}">
                <a16:creationId xmlns:a16="http://schemas.microsoft.com/office/drawing/2014/main" id="{B7F05D73-719C-4A96-AF6A-3F5B17032FB9}"/>
              </a:ext>
            </a:extLst>
          </p:cNvPr>
          <p:cNvPicPr>
            <a:picLocks noChangeAspect="1"/>
          </p:cNvPicPr>
          <p:nvPr/>
        </p:nvPicPr>
        <p:blipFill>
          <a:blip r:embed="rId3"/>
          <a:stretch>
            <a:fillRect/>
          </a:stretch>
        </p:blipFill>
        <p:spPr>
          <a:xfrm>
            <a:off x="10133012" y="5370405"/>
            <a:ext cx="1804986" cy="1358391"/>
          </a:xfrm>
          <a:prstGeom prst="rect">
            <a:avLst/>
          </a:prstGeom>
        </p:spPr>
      </p:pic>
      <p:pic>
        <p:nvPicPr>
          <p:cNvPr id="3" name="Picture 2">
            <a:extLst>
              <a:ext uri="{FF2B5EF4-FFF2-40B4-BE49-F238E27FC236}">
                <a16:creationId xmlns:a16="http://schemas.microsoft.com/office/drawing/2014/main" id="{7FAD913A-0FC5-4BE6-8253-CE637CA5321E}"/>
              </a:ext>
            </a:extLst>
          </p:cNvPr>
          <p:cNvPicPr>
            <a:picLocks noChangeAspect="1"/>
          </p:cNvPicPr>
          <p:nvPr/>
        </p:nvPicPr>
        <p:blipFill>
          <a:blip r:embed="rId3"/>
          <a:stretch>
            <a:fillRect/>
          </a:stretch>
        </p:blipFill>
        <p:spPr>
          <a:xfrm>
            <a:off x="85282" y="16296"/>
            <a:ext cx="1182727" cy="890093"/>
          </a:xfrm>
          <a:prstGeom prst="rect">
            <a:avLst/>
          </a:prstGeom>
        </p:spPr>
      </p:pic>
    </p:spTree>
    <p:extLst>
      <p:ext uri="{BB962C8B-B14F-4D97-AF65-F5344CB8AC3E}">
        <p14:creationId xmlns:p14="http://schemas.microsoft.com/office/powerpoint/2010/main" val="700137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
          <p:cNvSpPr txBox="1">
            <a:spLocks noChangeArrowheads="1"/>
          </p:cNvSpPr>
          <p:nvPr/>
        </p:nvSpPr>
        <p:spPr bwMode="auto">
          <a:xfrm>
            <a:off x="561510" y="1051224"/>
            <a:ext cx="11065804" cy="42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457063" indent="-457063" defTabSz="914126">
              <a:spcBef>
                <a:spcPct val="0"/>
              </a:spcBef>
            </a:pPr>
            <a:r>
              <a:rPr lang="en-US" altLang="en-US" sz="2799" dirty="0">
                <a:solidFill>
                  <a:prstClr val="black"/>
                </a:solidFill>
                <a:latin typeface="Georgia" panose="02040502050405020303" pitchFamily="18" charset="0"/>
              </a:rPr>
              <a:t>The CBP has developed the tools to quantify the effects of climate change on watershed flows and loads, storm intensity, increased estuarine temperatures, sea level rise, and ecosystem influences including loss of tidal wetland attenuation with sea level rise. </a:t>
            </a:r>
          </a:p>
          <a:p>
            <a:pPr marL="457063" indent="-457063" defTabSz="914126">
              <a:spcBef>
                <a:spcPct val="0"/>
              </a:spcBef>
            </a:pPr>
            <a:endParaRPr lang="en-US" altLang="en-US" sz="800" dirty="0">
              <a:solidFill>
                <a:prstClr val="black"/>
              </a:solidFill>
              <a:latin typeface="Georgia" panose="02040502050405020303" pitchFamily="18" charset="0"/>
            </a:endParaRPr>
          </a:p>
          <a:p>
            <a:pPr marL="457063" indent="-457063" defTabSz="914126">
              <a:spcBef>
                <a:spcPct val="0"/>
              </a:spcBef>
            </a:pPr>
            <a:r>
              <a:rPr lang="en-US" altLang="en-US" sz="2799" dirty="0">
                <a:solidFill>
                  <a:prstClr val="black"/>
                </a:solidFill>
                <a:latin typeface="Georgia" panose="02040502050405020303" pitchFamily="18" charset="0"/>
              </a:rPr>
              <a:t>Future climate change analyses estimated on a 2025 (short term), 2035, 2045, (moderate term), and 2055 (long term) conditions for CBP management decisions.</a:t>
            </a:r>
          </a:p>
          <a:p>
            <a:pPr marL="457063" indent="-457063" defTabSz="914126">
              <a:spcBef>
                <a:spcPct val="0"/>
              </a:spcBef>
            </a:pPr>
            <a:endParaRPr lang="en-US" altLang="en-US" sz="1000" dirty="0">
              <a:solidFill>
                <a:prstClr val="black"/>
              </a:solidFill>
              <a:latin typeface="Georgia" panose="02040502050405020303" pitchFamily="18" charset="0"/>
            </a:endParaRPr>
          </a:p>
          <a:p>
            <a:pPr marL="457063" indent="-457063" defTabSz="914126">
              <a:spcBef>
                <a:spcPct val="0"/>
              </a:spcBef>
            </a:pPr>
            <a:r>
              <a:rPr lang="en-US" altLang="en-US" sz="2799" dirty="0">
                <a:solidFill>
                  <a:prstClr val="black"/>
                </a:solidFill>
                <a:latin typeface="Georgia" panose="02040502050405020303" pitchFamily="18" charset="0"/>
              </a:rPr>
              <a:t>Additional load reductions to address future climate risk will be incorporated into the 2022-2023 Milestone Assessment.</a:t>
            </a:r>
          </a:p>
        </p:txBody>
      </p:sp>
      <p:sp>
        <p:nvSpPr>
          <p:cNvPr id="6147" name="Text Box 5"/>
          <p:cNvSpPr txBox="1">
            <a:spLocks noChangeArrowheads="1"/>
          </p:cNvSpPr>
          <p:nvPr/>
        </p:nvSpPr>
        <p:spPr bwMode="auto">
          <a:xfrm>
            <a:off x="1333539" y="30364"/>
            <a:ext cx="8706719" cy="70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a:spcBef>
                <a:spcPct val="0"/>
              </a:spcBef>
              <a:buNone/>
            </a:pPr>
            <a:r>
              <a:rPr lang="en-US" altLang="en-US" sz="3999" b="1" dirty="0">
                <a:solidFill>
                  <a:prstClr val="black"/>
                </a:solidFill>
                <a:latin typeface="Times New Roman" panose="02020603050405020304" pitchFamily="18" charset="0"/>
                <a:cs typeface="Times New Roman" panose="02020603050405020304" pitchFamily="18" charset="0"/>
              </a:rPr>
              <a:t>The CBP Climate Change Assessment</a:t>
            </a:r>
          </a:p>
        </p:txBody>
      </p:sp>
      <p:sp>
        <p:nvSpPr>
          <p:cNvPr id="6149" name="Rectangle 6"/>
          <p:cNvSpPr>
            <a:spLocks noChangeArrowheads="1"/>
          </p:cNvSpPr>
          <p:nvPr/>
        </p:nvSpPr>
        <p:spPr bwMode="gray">
          <a:xfrm>
            <a:off x="1333539" y="751053"/>
            <a:ext cx="9960914" cy="4570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a:spcBef>
                <a:spcPct val="0"/>
              </a:spcBef>
              <a:buNone/>
            </a:pPr>
            <a:endParaRPr kumimoji="1" lang="en-US" altLang="en-US" sz="2399">
              <a:solidFill>
                <a:prstClr val="black"/>
              </a:solidFill>
              <a:latin typeface="Tahoma" panose="020B0604030504040204" pitchFamily="34" charset="0"/>
            </a:endParaRPr>
          </a:p>
        </p:txBody>
      </p:sp>
      <p:pic>
        <p:nvPicPr>
          <p:cNvPr id="2" name="Picture 1">
            <a:extLst>
              <a:ext uri="{FF2B5EF4-FFF2-40B4-BE49-F238E27FC236}">
                <a16:creationId xmlns:a16="http://schemas.microsoft.com/office/drawing/2014/main" id="{B7F05D73-719C-4A96-AF6A-3F5B17032FB9}"/>
              </a:ext>
            </a:extLst>
          </p:cNvPr>
          <p:cNvPicPr>
            <a:picLocks noChangeAspect="1"/>
          </p:cNvPicPr>
          <p:nvPr/>
        </p:nvPicPr>
        <p:blipFill>
          <a:blip r:embed="rId3"/>
          <a:stretch>
            <a:fillRect/>
          </a:stretch>
        </p:blipFill>
        <p:spPr>
          <a:xfrm>
            <a:off x="10133012" y="5370405"/>
            <a:ext cx="1804986" cy="1358391"/>
          </a:xfrm>
          <a:prstGeom prst="rect">
            <a:avLst/>
          </a:prstGeom>
        </p:spPr>
      </p:pic>
      <p:pic>
        <p:nvPicPr>
          <p:cNvPr id="3" name="Picture 2">
            <a:extLst>
              <a:ext uri="{FF2B5EF4-FFF2-40B4-BE49-F238E27FC236}">
                <a16:creationId xmlns:a16="http://schemas.microsoft.com/office/drawing/2014/main" id="{7FAD913A-0FC5-4BE6-8253-CE637CA5321E}"/>
              </a:ext>
            </a:extLst>
          </p:cNvPr>
          <p:cNvPicPr>
            <a:picLocks noChangeAspect="1"/>
          </p:cNvPicPr>
          <p:nvPr/>
        </p:nvPicPr>
        <p:blipFill>
          <a:blip r:embed="rId3"/>
          <a:stretch>
            <a:fillRect/>
          </a:stretch>
        </p:blipFill>
        <p:spPr>
          <a:xfrm>
            <a:off x="85282" y="16296"/>
            <a:ext cx="1182727" cy="890093"/>
          </a:xfrm>
          <a:prstGeom prst="rect">
            <a:avLst/>
          </a:prstGeom>
        </p:spPr>
      </p:pic>
    </p:spTree>
    <p:extLst>
      <p:ext uri="{BB962C8B-B14F-4D97-AF65-F5344CB8AC3E}">
        <p14:creationId xmlns:p14="http://schemas.microsoft.com/office/powerpoint/2010/main" val="3933408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297041" y="146852"/>
            <a:ext cx="10750921" cy="523092"/>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Key Points in Assessment of 2025 Climate Change Risk </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760412" y="903903"/>
            <a:ext cx="10591800" cy="3816429"/>
          </a:xfrm>
          <a:prstGeom prst="rect">
            <a:avLst/>
          </a:prstGeom>
        </p:spPr>
        <p:txBody>
          <a:bodyPr wrap="square">
            <a:spAutoFit/>
          </a:bodyPr>
          <a:lstStyle/>
          <a:p>
            <a:endParaRPr lang="en-US" sz="800" dirty="0">
              <a:latin typeface="Calibri" panose="020F0502020204030204" pitchFamily="34" charset="0"/>
              <a:ea typeface="Calibri" panose="020F0502020204030204" pitchFamily="34" charset="0"/>
            </a:endParaRPr>
          </a:p>
          <a:p>
            <a:pPr marR="0" lvl="0">
              <a:spcBef>
                <a:spcPts val="0"/>
              </a:spcBef>
              <a:spcAft>
                <a:spcPts val="0"/>
              </a:spcAft>
            </a:pPr>
            <a:endParaRPr lang="en-US" sz="1000" dirty="0">
              <a:latin typeface="Calibri" panose="020F0502020204030204" pitchFamily="34" charset="0"/>
              <a:ea typeface="Calibri" panose="020F0502020204030204" pitchFamily="34" charset="0"/>
            </a:endParaRPr>
          </a:p>
          <a:p>
            <a:pPr marR="0" lvl="0">
              <a:spcBef>
                <a:spcPts val="0"/>
              </a:spcBef>
              <a:spcAft>
                <a:spcPts val="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From a better climate change assessment model the loads have decreased by about 10% from the December 2017 estimates of the load required to respond to climate risks and achieve 2025 water quality standards. With the improved model the additional load reduction estimated to respond to climate change risk are 8.0 M lb TN (Dec. 2017 was 9.1 M lb TN) and 0.43 M lb TP (Dec, 2017 was 0.49 M lb TP).</a:t>
            </a:r>
          </a:p>
        </p:txBody>
      </p:sp>
    </p:spTree>
    <p:extLst>
      <p:ext uri="{BB962C8B-B14F-4D97-AF65-F5344CB8AC3E}">
        <p14:creationId xmlns:p14="http://schemas.microsoft.com/office/powerpoint/2010/main" val="454300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297041" y="146852"/>
            <a:ext cx="10750921" cy="523092"/>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Key Points in Assessment of 2025 Climate Change Risk </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931411" y="718637"/>
            <a:ext cx="10591800" cy="4801314"/>
          </a:xfrm>
          <a:prstGeom prst="rect">
            <a:avLst/>
          </a:prstGeom>
        </p:spPr>
        <p:txBody>
          <a:bodyPr wrap="square">
            <a:spAutoFit/>
          </a:bodyPr>
          <a:lstStyle/>
          <a:p>
            <a:pPr marL="342900" indent="-342900">
              <a:buFont typeface="Symbol" panose="05050102010706020507" pitchFamily="18" charset="2"/>
              <a:buChar char=""/>
            </a:pPr>
            <a:endParaRPr lang="en-US" sz="8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endParaRPr lang="en-US" sz="1000" dirty="0">
              <a:latin typeface="Calibri" panose="020F0502020204030204" pitchFamily="34" charset="0"/>
              <a:ea typeface="Calibri" panose="020F0502020204030204" pitchFamily="34" charset="0"/>
            </a:endParaRPr>
          </a:p>
          <a:p>
            <a:pPr marR="0" lvl="0">
              <a:spcBef>
                <a:spcPts val="0"/>
              </a:spcBef>
              <a:spcAft>
                <a:spcPts val="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Based on the recommendations of the January 2020 Modeling Quarterly Review, better methods to estimate allocations based on equating what is required to remove DO nonattainment volume in the Chesapeake have further reduced estimated loads to address climate risk in the 2022-2023 Milestones.  With the improved allocation method the estimated range of additional load reductions are between 5.0 – 6.7  million pounds TN and 0.35 – 0.47 million pounds TP depending on the approach/ methods recommended by the WQGIT.</a:t>
            </a:r>
          </a:p>
        </p:txBody>
      </p:sp>
    </p:spTree>
    <p:extLst>
      <p:ext uri="{BB962C8B-B14F-4D97-AF65-F5344CB8AC3E}">
        <p14:creationId xmlns:p14="http://schemas.microsoft.com/office/powerpoint/2010/main" val="40849707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CCA8916-A7BD-4A0B-861A-C6BF8C919319}"/>
              </a:ext>
            </a:extLst>
          </p:cNvPr>
          <p:cNvSpPr txBox="1"/>
          <p:nvPr/>
        </p:nvSpPr>
        <p:spPr>
          <a:xfrm>
            <a:off x="566416" y="1066800"/>
            <a:ext cx="11162702" cy="501675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Open Water (OW) DO nonattainment in shallow water is being investigated from a number of avenues using observed data, research, and modeling tools.</a:t>
            </a:r>
          </a:p>
          <a:p>
            <a:pPr marL="285750" indent="-285750">
              <a:buFont typeface="Arial" panose="020B0604020202020204" pitchFamily="34" charset="0"/>
              <a:buChar char="•"/>
            </a:pPr>
            <a:endParaRPr lang="en-US" sz="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Air temp/water temperature increase is a real climate effect that makes OW DO attainment difficult in some areas. </a:t>
            </a:r>
          </a:p>
          <a:p>
            <a:pPr marL="285750" lvl="0" indent="-285750">
              <a:buFont typeface="Arial" panose="020B0604020202020204" pitchFamily="34" charset="0"/>
              <a:buChar char="•"/>
            </a:pPr>
            <a:endParaRPr lang="en-US" sz="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OW is impacted by climate change and the CBP Partnership could consider it in estimating climate change risks to OW DO standards.</a:t>
            </a:r>
          </a:p>
          <a:p>
            <a:pPr marL="285750" lvl="0" indent="-285750">
              <a:buFont typeface="Arial" panose="020B0604020202020204" pitchFamily="34" charset="0"/>
              <a:buChar char="•"/>
            </a:pPr>
            <a:endParaRPr lang="en-US" sz="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However, we ultimately need a better shallow water model to include all the OW DO data and better understand the climate effects in those areas that are closest to where people experience the Bay.</a:t>
            </a:r>
          </a:p>
          <a:p>
            <a:pPr marL="285750" lvl="0" indent="-285750">
              <a:buFont typeface="Arial" panose="020B0604020202020204" pitchFamily="34" charset="0"/>
              <a:buChar char="•"/>
            </a:pPr>
            <a:endParaRPr lang="en-US" sz="800" dirty="0">
              <a:latin typeface="Times New Roman" panose="02020603050405020304" pitchFamily="18" charset="0"/>
              <a:cs typeface="Times New Roman" panose="02020603050405020304" pitchFamily="18" charset="0"/>
            </a:endParaRPr>
          </a:p>
          <a:p>
            <a:pPr marL="285750" lvl="0" indent="-28575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Addressing OW DO nonattainment is usually addressed as a local issue.  Nevertheless, OW DO nonattainment in the main Bay (CB7PH) could be used in global (watershed wide) climate allocations if the CBP Partnership chooses to do so.</a:t>
            </a:r>
          </a:p>
        </p:txBody>
      </p:sp>
      <p:sp>
        <p:nvSpPr>
          <p:cNvPr id="3" name="TextBox 2">
            <a:extLst>
              <a:ext uri="{FF2B5EF4-FFF2-40B4-BE49-F238E27FC236}">
                <a16:creationId xmlns:a16="http://schemas.microsoft.com/office/drawing/2014/main" id="{4E2F0272-507F-4447-8097-74177B09665B}"/>
              </a:ext>
            </a:extLst>
          </p:cNvPr>
          <p:cNvSpPr txBox="1"/>
          <p:nvPr/>
        </p:nvSpPr>
        <p:spPr>
          <a:xfrm>
            <a:off x="1659694" y="187536"/>
            <a:ext cx="9747733" cy="646331"/>
          </a:xfrm>
          <a:prstGeom prst="rect">
            <a:avLst/>
          </a:prstGeom>
          <a:noFill/>
        </p:spPr>
        <p:txBody>
          <a:bodyPr wrap="none" rtlCol="0">
            <a:spAutoFit/>
          </a:bodyPr>
          <a:lstStyle/>
          <a:p>
            <a:r>
              <a:rPr lang="en-US" sz="3600" b="1" dirty="0">
                <a:latin typeface="Times New Roman" panose="02020603050405020304" pitchFamily="18" charset="0"/>
                <a:cs typeface="Times New Roman" panose="02020603050405020304" pitchFamily="18" charset="0"/>
              </a:rPr>
              <a:t>Conclusions on Open Water DO Nonattainment:</a:t>
            </a:r>
          </a:p>
        </p:txBody>
      </p:sp>
      <p:pic>
        <p:nvPicPr>
          <p:cNvPr id="4" name="Picture 16" descr="CBPOLOGO">
            <a:extLst>
              <a:ext uri="{FF2B5EF4-FFF2-40B4-BE49-F238E27FC236}">
                <a16:creationId xmlns:a16="http://schemas.microsoft.com/office/drawing/2014/main" id="{64891E16-634A-47FA-A8F5-1EEA2773E2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7">
            <a:extLst>
              <a:ext uri="{FF2B5EF4-FFF2-40B4-BE49-F238E27FC236}">
                <a16:creationId xmlns:a16="http://schemas.microsoft.com/office/drawing/2014/main" id="{F5113C69-52E8-409F-A19B-4A7CEE8974B3}"/>
              </a:ext>
            </a:extLst>
          </p:cNvPr>
          <p:cNvSpPr>
            <a:spLocks noChangeArrowheads="1"/>
          </p:cNvSpPr>
          <p:nvPr/>
        </p:nvSpPr>
        <p:spPr bwMode="gray">
          <a:xfrm>
            <a:off x="1396405" y="864488"/>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6" name="Slide Number Placeholder 5">
            <a:extLst>
              <a:ext uri="{FF2B5EF4-FFF2-40B4-BE49-F238E27FC236}">
                <a16:creationId xmlns:a16="http://schemas.microsoft.com/office/drawing/2014/main" id="{2392894B-4C01-4A23-8063-421CE77E50B3}"/>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838352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297041" y="146852"/>
            <a:ext cx="10750921" cy="523084"/>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Key Points in Assessment of 2025 Climate Change Risk </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931410" y="1066800"/>
            <a:ext cx="10495611" cy="4955203"/>
          </a:xfrm>
          <a:prstGeom prst="rect">
            <a:avLst/>
          </a:prstGeom>
        </p:spPr>
        <p:txBody>
          <a:bodyPr wrap="square">
            <a:spAutoFit/>
          </a:bodyPr>
          <a:lstStyle/>
          <a:p>
            <a:pPr marL="342900" marR="0" lvl="0" indent="-342900">
              <a:spcBef>
                <a:spcPts val="0"/>
              </a:spcBef>
              <a:spcAft>
                <a:spcPts val="0"/>
              </a:spcAft>
              <a:buFont typeface="Symbol" panose="05050102010706020507" pitchFamily="18" charset="2"/>
              <a:buChar char=""/>
            </a:pPr>
            <a:r>
              <a:rPr lang="en-US" sz="3200" dirty="0">
                <a:latin typeface="Calibri" panose="020F0502020204030204" pitchFamily="34" charset="0"/>
                <a:ea typeface="Calibri" panose="020F0502020204030204" pitchFamily="34" charset="0"/>
              </a:rPr>
              <a:t>We have one CBP decisional model which was finalized in July 2018 and then used to generate target loads for the CBP partnership which are now fixed until 2025 (unless adjusted by PSC).</a:t>
            </a:r>
          </a:p>
          <a:p>
            <a:pPr marL="342900" marR="0" lvl="0" indent="-342900">
              <a:spcBef>
                <a:spcPts val="0"/>
              </a:spcBef>
              <a:spcAft>
                <a:spcPts val="0"/>
              </a:spcAft>
              <a:buFont typeface="Symbol" panose="05050102010706020507" pitchFamily="18" charset="2"/>
              <a:buChar char=""/>
            </a:pPr>
            <a:endParaRPr lang="en-US" sz="10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3200" dirty="0">
                <a:latin typeface="Calibri" panose="020F0502020204030204" pitchFamily="34" charset="0"/>
                <a:ea typeface="Calibri" panose="020F0502020204030204" pitchFamily="34" charset="0"/>
              </a:rPr>
              <a:t>We have one climate change analysis model that the CBP partnership will review over the next two years for technical sufficiency and policy application to </a:t>
            </a:r>
            <a:r>
              <a:rPr lang="en-US" sz="3200" u="sng" dirty="0">
                <a:latin typeface="Calibri" panose="020F0502020204030204" pitchFamily="34" charset="0"/>
                <a:ea typeface="Calibri" panose="020F0502020204030204" pitchFamily="34" charset="0"/>
              </a:rPr>
              <a:t>adjust the decisional model to address climate change risk in the 2022-2023 Milestones </a:t>
            </a:r>
            <a:r>
              <a:rPr lang="en-US" sz="3200" dirty="0">
                <a:latin typeface="Calibri" panose="020F0502020204030204" pitchFamily="34" charset="0"/>
                <a:ea typeface="Calibri" panose="020F0502020204030204" pitchFamily="34" charset="0"/>
              </a:rPr>
              <a:t>as directed by the PSC.</a:t>
            </a:r>
          </a:p>
          <a:p>
            <a:pPr marL="342900" marR="0" lvl="0" indent="-342900">
              <a:spcBef>
                <a:spcPts val="0"/>
              </a:spcBef>
              <a:spcAft>
                <a:spcPts val="0"/>
              </a:spcAft>
              <a:buFont typeface="Symbol" panose="05050102010706020507" pitchFamily="18" charset="2"/>
              <a:buChar char=""/>
            </a:pP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48063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77B3E0-6C37-4046-B733-50A61A8A79EA}"/>
              </a:ext>
            </a:extLst>
          </p:cNvPr>
          <p:cNvPicPr>
            <a:picLocks noChangeAspect="1"/>
          </p:cNvPicPr>
          <p:nvPr/>
        </p:nvPicPr>
        <p:blipFill>
          <a:blip r:embed="rId2"/>
          <a:stretch>
            <a:fillRect/>
          </a:stretch>
        </p:blipFill>
        <p:spPr>
          <a:xfrm>
            <a:off x="684212" y="1188697"/>
            <a:ext cx="11044131" cy="5440704"/>
          </a:xfrm>
          <a:prstGeom prst="rect">
            <a:avLst/>
          </a:prstGeom>
        </p:spPr>
      </p:pic>
      <p:pic>
        <p:nvPicPr>
          <p:cNvPr id="3" name="Picture 16" descr="CBPOLOGO">
            <a:extLst>
              <a:ext uri="{FF2B5EF4-FFF2-40B4-BE49-F238E27FC236}">
                <a16:creationId xmlns:a16="http://schemas.microsoft.com/office/drawing/2014/main" id="{BAFCDA1E-F6A8-441E-915B-85C67DB702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75" y="147707"/>
            <a:ext cx="732682" cy="45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FD623702-CE40-4B3E-B017-AADB534E42AB}"/>
              </a:ext>
            </a:extLst>
          </p:cNvPr>
          <p:cNvSpPr>
            <a:spLocks noChangeArrowheads="1"/>
          </p:cNvSpPr>
          <p:nvPr/>
        </p:nvSpPr>
        <p:spPr bwMode="gray">
          <a:xfrm>
            <a:off x="1396405" y="762000"/>
            <a:ext cx="10127344" cy="45695"/>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3852" fontAlgn="base">
              <a:spcBef>
                <a:spcPct val="0"/>
              </a:spcBef>
              <a:spcAft>
                <a:spcPct val="0"/>
              </a:spcAft>
              <a:buNone/>
            </a:pPr>
            <a:endParaRPr kumimoji="1" lang="en-US" altLang="en-US" sz="1798">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07BC8044-8757-4926-997B-0CC91A907E60}"/>
              </a:ext>
            </a:extLst>
          </p:cNvPr>
          <p:cNvSpPr txBox="1">
            <a:spLocks noGrp="1"/>
          </p:cNvSpPr>
          <p:nvPr/>
        </p:nvSpPr>
        <p:spPr bwMode="auto">
          <a:xfrm>
            <a:off x="113861" y="287645"/>
            <a:ext cx="1459619" cy="2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3852" eaLnBrk="0" fontAlgn="base" hangingPunct="0">
              <a:spcAft>
                <a:spcPct val="0"/>
              </a:spcAft>
              <a:buNone/>
            </a:pPr>
            <a:endParaRPr lang="en-US" altLang="en-US" sz="1400" kern="0" dirty="0">
              <a:solidFill>
                <a:srgbClr val="000000"/>
              </a:solidFill>
              <a:cs typeface="Arial"/>
              <a:sym typeface="Arial"/>
            </a:endParaRPr>
          </a:p>
          <a:p>
            <a:pPr defTabSz="913852"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3852"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TextBox 5">
            <a:extLst>
              <a:ext uri="{FF2B5EF4-FFF2-40B4-BE49-F238E27FC236}">
                <a16:creationId xmlns:a16="http://schemas.microsoft.com/office/drawing/2014/main" id="{23798A4A-22AF-44C6-BAF5-CF01A2A9A30A}"/>
              </a:ext>
            </a:extLst>
          </p:cNvPr>
          <p:cNvSpPr txBox="1"/>
          <p:nvPr/>
        </p:nvSpPr>
        <p:spPr>
          <a:xfrm>
            <a:off x="1104187" y="121034"/>
            <a:ext cx="11084638"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Elements of Chesapeake Water Quality Climate Risk Assessment </a:t>
            </a:r>
          </a:p>
        </p:txBody>
      </p:sp>
    </p:spTree>
    <p:extLst>
      <p:ext uri="{BB962C8B-B14F-4D97-AF65-F5344CB8AC3E}">
        <p14:creationId xmlns:p14="http://schemas.microsoft.com/office/powerpoint/2010/main" val="3510241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688F02-AB09-4702-99E4-B3FDF6DCBE76}"/>
              </a:ext>
            </a:extLst>
          </p:cNvPr>
          <p:cNvSpPr txBox="1"/>
          <p:nvPr/>
        </p:nvSpPr>
        <p:spPr>
          <a:xfrm>
            <a:off x="1297040" y="28835"/>
            <a:ext cx="10750921" cy="523092"/>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Key Points in Assessment of 2025 Climate Change Risk </a:t>
            </a:r>
          </a:p>
        </p:txBody>
      </p:sp>
      <p:pic>
        <p:nvPicPr>
          <p:cNvPr id="3" name="Picture 16" descr="CBPOLOGO">
            <a:extLst>
              <a:ext uri="{FF2B5EF4-FFF2-40B4-BE49-F238E27FC236}">
                <a16:creationId xmlns:a16="http://schemas.microsoft.com/office/drawing/2014/main" id="{E9FF3474-A9BC-4EB8-A128-8C34AC667A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2CBC161-D443-42C6-B2B4-8741AA3CFF4E}"/>
              </a:ext>
            </a:extLst>
          </p:cNvPr>
          <p:cNvSpPr>
            <a:spLocks noChangeArrowheads="1"/>
          </p:cNvSpPr>
          <p:nvPr/>
        </p:nvSpPr>
        <p:spPr bwMode="gray">
          <a:xfrm>
            <a:off x="1297040" y="533400"/>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CB5E861D-C05A-4C84-BF99-3C51BD318E53}"/>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Rectangle 5">
            <a:extLst>
              <a:ext uri="{FF2B5EF4-FFF2-40B4-BE49-F238E27FC236}">
                <a16:creationId xmlns:a16="http://schemas.microsoft.com/office/drawing/2014/main" id="{72BA15E8-BE22-4E11-87AC-F6154E428F35}"/>
              </a:ext>
            </a:extLst>
          </p:cNvPr>
          <p:cNvSpPr/>
          <p:nvPr/>
        </p:nvSpPr>
        <p:spPr>
          <a:xfrm>
            <a:off x="1066131" y="748459"/>
            <a:ext cx="10591800" cy="5632311"/>
          </a:xfrm>
          <a:prstGeom prst="rect">
            <a:avLst/>
          </a:prstGeom>
        </p:spPr>
        <p:txBody>
          <a:bodyPr wrap="square">
            <a:spAutoFit/>
          </a:bodyPr>
          <a:lstStyle/>
          <a:p>
            <a:pPr marL="457200" marR="0" lvl="0" indent="-457200">
              <a:spcBef>
                <a:spcPts val="0"/>
              </a:spcBef>
              <a:spcAft>
                <a:spcPts val="0"/>
              </a:spcAft>
              <a:buFont typeface="Arial" panose="020B0604020202020204" pitchFamily="34" charset="0"/>
              <a:buChar char="•"/>
            </a:pPr>
            <a:r>
              <a:rPr lang="en-US" sz="3200" dirty="0">
                <a:latin typeface="Calibri" panose="020F0502020204030204" pitchFamily="34" charset="0"/>
                <a:ea typeface="Calibri" panose="020F0502020204030204" pitchFamily="34" charset="0"/>
              </a:rPr>
              <a:t>The new 2019 climate change assessment confirms the December 2017 climate change findings with a better model, providing better understanding of underlying processes, more specific findings on nutrient speciation, CSOs, wet deposition of nitrogen, etc.</a:t>
            </a:r>
          </a:p>
          <a:p>
            <a:pPr marL="457200" marR="0" lvl="0" indent="-457200">
              <a:spcBef>
                <a:spcPts val="0"/>
              </a:spcBef>
              <a:spcAft>
                <a:spcPts val="0"/>
              </a:spcAft>
              <a:buFont typeface="Arial" panose="020B0604020202020204" pitchFamily="34" charset="0"/>
              <a:buChar char="•"/>
            </a:pPr>
            <a:endParaRPr lang="en-US" sz="800" dirty="0">
              <a:latin typeface="Calibri" panose="020F0502020204030204" pitchFamily="34" charset="0"/>
              <a:ea typeface="Calibri" panose="020F0502020204030204" pitchFamily="34" charset="0"/>
            </a:endParaRPr>
          </a:p>
          <a:p>
            <a:pPr marL="457200" marR="0" lvl="0" indent="-457200">
              <a:spcBef>
                <a:spcPts val="0"/>
              </a:spcBef>
              <a:spcAft>
                <a:spcPts val="0"/>
              </a:spcAft>
              <a:buFont typeface="Arial" panose="020B0604020202020204" pitchFamily="34" charset="0"/>
              <a:buChar char="•"/>
            </a:pPr>
            <a:r>
              <a:rPr lang="en-US" sz="3200" dirty="0">
                <a:latin typeface="Calibri" panose="020F0502020204030204" pitchFamily="34" charset="0"/>
                <a:ea typeface="Calibri" panose="020F0502020204030204" pitchFamily="34" charset="0"/>
              </a:rPr>
              <a:t>There has been a consistent estimate of CB4MH Deep Channel and Deep Water DO nonattainment from the  December 2017 PSC meeting to today of about 1.5% and 1%, respectively, even though we’ve expanded our climate change analysis to reexamine everything and to make many assessment refinements.  </a:t>
            </a:r>
          </a:p>
        </p:txBody>
      </p:sp>
    </p:spTree>
    <p:extLst>
      <p:ext uri="{BB962C8B-B14F-4D97-AF65-F5344CB8AC3E}">
        <p14:creationId xmlns:p14="http://schemas.microsoft.com/office/powerpoint/2010/main" val="2124717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C4FABE-6E4D-48E8-A93D-940527C66982}"/>
              </a:ext>
            </a:extLst>
          </p:cNvPr>
          <p:cNvSpPr txBox="1"/>
          <p:nvPr/>
        </p:nvSpPr>
        <p:spPr>
          <a:xfrm>
            <a:off x="1297041" y="146852"/>
            <a:ext cx="10750921" cy="523084"/>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Assessment of 2025 Climate Change in the Airshed</a:t>
            </a:r>
          </a:p>
        </p:txBody>
      </p:sp>
      <p:pic>
        <p:nvPicPr>
          <p:cNvPr id="3" name="Picture 16" descr="CBPOLOGO">
            <a:extLst>
              <a:ext uri="{FF2B5EF4-FFF2-40B4-BE49-F238E27FC236}">
                <a16:creationId xmlns:a16="http://schemas.microsoft.com/office/drawing/2014/main" id="{50397EBA-E0F1-46AA-81BE-8251480755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659462D-7C4C-46C6-A659-E2E825D917DD}"/>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1A170B01-0836-4EB3-93B3-1F4EB830CA97}"/>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TextBox 5">
            <a:extLst>
              <a:ext uri="{FF2B5EF4-FFF2-40B4-BE49-F238E27FC236}">
                <a16:creationId xmlns:a16="http://schemas.microsoft.com/office/drawing/2014/main" id="{0C811B6C-A3E5-419C-96F9-95DCCCC8C62C}"/>
              </a:ext>
            </a:extLst>
          </p:cNvPr>
          <p:cNvSpPr txBox="1"/>
          <p:nvPr/>
        </p:nvSpPr>
        <p:spPr>
          <a:xfrm>
            <a:off x="1827212" y="824062"/>
            <a:ext cx="8153400" cy="954107"/>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Airshed Key Finding: Increased wet deposition N loads under increased precipitation.</a:t>
            </a:r>
          </a:p>
        </p:txBody>
      </p:sp>
      <p:pic>
        <p:nvPicPr>
          <p:cNvPr id="7" name="Picture 6">
            <a:extLst>
              <a:ext uri="{FF2B5EF4-FFF2-40B4-BE49-F238E27FC236}">
                <a16:creationId xmlns:a16="http://schemas.microsoft.com/office/drawing/2014/main" id="{7BF3A9E6-9FE0-4A07-8609-22BDA5412CBB}"/>
              </a:ext>
            </a:extLst>
          </p:cNvPr>
          <p:cNvPicPr>
            <a:picLocks noChangeAspect="1"/>
          </p:cNvPicPr>
          <p:nvPr/>
        </p:nvPicPr>
        <p:blipFill>
          <a:blip r:embed="rId3"/>
          <a:stretch>
            <a:fillRect/>
          </a:stretch>
        </p:blipFill>
        <p:spPr>
          <a:xfrm>
            <a:off x="559171" y="1905000"/>
            <a:ext cx="10867851" cy="4787537"/>
          </a:xfrm>
          <a:prstGeom prst="rect">
            <a:avLst/>
          </a:prstGeom>
        </p:spPr>
      </p:pic>
    </p:spTree>
    <p:extLst>
      <p:ext uri="{BB962C8B-B14F-4D97-AF65-F5344CB8AC3E}">
        <p14:creationId xmlns:p14="http://schemas.microsoft.com/office/powerpoint/2010/main" val="2646617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C4FABE-6E4D-48E8-A93D-940527C66982}"/>
              </a:ext>
            </a:extLst>
          </p:cNvPr>
          <p:cNvSpPr txBox="1"/>
          <p:nvPr/>
        </p:nvSpPr>
        <p:spPr>
          <a:xfrm>
            <a:off x="1297041" y="146852"/>
            <a:ext cx="10750921" cy="523084"/>
          </a:xfrm>
          <a:prstGeom prst="rect">
            <a:avLst/>
          </a:prstGeom>
          <a:noFill/>
        </p:spPr>
        <p:txBody>
          <a:bodyPr wrap="square" rtlCol="0">
            <a:spAutoFit/>
          </a:bodyPr>
          <a:lstStyle/>
          <a:p>
            <a:pPr defTabSz="914126"/>
            <a:r>
              <a:rPr lang="en-US" sz="2799" b="1" dirty="0">
                <a:solidFill>
                  <a:srgbClr val="000000"/>
                </a:solidFill>
                <a:latin typeface="Times New Roman" panose="02020603050405020304" pitchFamily="18" charset="0"/>
                <a:cs typeface="Times New Roman" panose="02020603050405020304" pitchFamily="18" charset="0"/>
              </a:rPr>
              <a:t>Assessment of 2025 Climate Change in the Watershed</a:t>
            </a:r>
          </a:p>
        </p:txBody>
      </p:sp>
      <p:pic>
        <p:nvPicPr>
          <p:cNvPr id="3" name="Picture 16" descr="CBPOLOGO">
            <a:extLst>
              <a:ext uri="{FF2B5EF4-FFF2-40B4-BE49-F238E27FC236}">
                <a16:creationId xmlns:a16="http://schemas.microsoft.com/office/drawing/2014/main" id="{50397EBA-E0F1-46AA-81BE-8251480755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7">
            <a:extLst>
              <a:ext uri="{FF2B5EF4-FFF2-40B4-BE49-F238E27FC236}">
                <a16:creationId xmlns:a16="http://schemas.microsoft.com/office/drawing/2014/main" id="{9659462D-7C4C-46C6-A659-E2E825D917DD}"/>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a:solidFill>
                <a:srgbClr val="000000"/>
              </a:solidFill>
              <a:latin typeface="Tahoma" panose="020B0604030504040204" pitchFamily="34" charset="0"/>
              <a:cs typeface="Arial"/>
              <a:sym typeface="Arial"/>
            </a:endParaRPr>
          </a:p>
        </p:txBody>
      </p:sp>
      <p:sp>
        <p:nvSpPr>
          <p:cNvPr id="5" name="Slide Number Placeholder 5">
            <a:extLst>
              <a:ext uri="{FF2B5EF4-FFF2-40B4-BE49-F238E27FC236}">
                <a16:creationId xmlns:a16="http://schemas.microsoft.com/office/drawing/2014/main" id="{1A170B01-0836-4EB3-93B3-1F4EB830CA97}"/>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6" name="TextBox 5">
            <a:extLst>
              <a:ext uri="{FF2B5EF4-FFF2-40B4-BE49-F238E27FC236}">
                <a16:creationId xmlns:a16="http://schemas.microsoft.com/office/drawing/2014/main" id="{0C811B6C-A3E5-419C-96F9-95DCCCC8C62C}"/>
              </a:ext>
            </a:extLst>
          </p:cNvPr>
          <p:cNvSpPr txBox="1"/>
          <p:nvPr/>
        </p:nvSpPr>
        <p:spPr>
          <a:xfrm>
            <a:off x="526727" y="898649"/>
            <a:ext cx="11506200" cy="1815882"/>
          </a:xfrm>
          <a:prstGeom prst="rect">
            <a:avLst/>
          </a:prstGeom>
          <a:noFill/>
        </p:spPr>
        <p:txBody>
          <a:bodyPr wrap="square" rtlCol="0">
            <a:spAutoFit/>
          </a:bodyPr>
          <a:lstStyle/>
          <a:p>
            <a:r>
              <a:rPr lang="en-US" sz="2800" u="sng" dirty="0">
                <a:latin typeface="Times New Roman" panose="02020603050405020304" pitchFamily="18" charset="0"/>
                <a:cs typeface="Times New Roman" panose="02020603050405020304" pitchFamily="18" charset="0"/>
              </a:rPr>
              <a:t>Watershed Key Findings</a:t>
            </a:r>
            <a:r>
              <a:rPr lang="en-US" sz="2800" dirty="0">
                <a:latin typeface="Times New Roman" panose="02020603050405020304" pitchFamily="18" charset="0"/>
                <a:cs typeface="Times New Roman" panose="02020603050405020304" pitchFamily="18" charset="0"/>
              </a:rPr>
              <a:t>: Increased precipitation volume, precipitation intensity, and evapotranspiration are major determinates of changes in loads due to climate change. (Land use change beyond 2025 also increases nutrient and sediment loads.)</a:t>
            </a:r>
          </a:p>
        </p:txBody>
      </p:sp>
      <p:pic>
        <p:nvPicPr>
          <p:cNvPr id="7" name="Picture 6">
            <a:extLst>
              <a:ext uri="{FF2B5EF4-FFF2-40B4-BE49-F238E27FC236}">
                <a16:creationId xmlns:a16="http://schemas.microsoft.com/office/drawing/2014/main" id="{7BF3A9E6-9FE0-4A07-8609-22BDA5412CBB}"/>
              </a:ext>
            </a:extLst>
          </p:cNvPr>
          <p:cNvPicPr>
            <a:picLocks noChangeAspect="1"/>
          </p:cNvPicPr>
          <p:nvPr/>
        </p:nvPicPr>
        <p:blipFill>
          <a:blip r:embed="rId3"/>
          <a:stretch>
            <a:fillRect/>
          </a:stretch>
        </p:blipFill>
        <p:spPr>
          <a:xfrm>
            <a:off x="560896" y="2714531"/>
            <a:ext cx="10867851" cy="3991069"/>
          </a:xfrm>
          <a:prstGeom prst="rect">
            <a:avLst/>
          </a:prstGeom>
        </p:spPr>
      </p:pic>
    </p:spTree>
    <p:extLst>
      <p:ext uri="{BB962C8B-B14F-4D97-AF65-F5344CB8AC3E}">
        <p14:creationId xmlns:p14="http://schemas.microsoft.com/office/powerpoint/2010/main" val="2132921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t="13327" b="8966"/>
          <a:stretch/>
        </p:blipFill>
        <p:spPr>
          <a:xfrm>
            <a:off x="1947024" y="2372002"/>
            <a:ext cx="4435845" cy="4460767"/>
          </a:xfrm>
          <a:prstGeom prst="rect">
            <a:avLst/>
          </a:prstGeom>
        </p:spPr>
      </p:pic>
      <p:graphicFrame>
        <p:nvGraphicFramePr>
          <p:cNvPr id="7" name="Table 6"/>
          <p:cNvGraphicFramePr>
            <a:graphicFrameLocks noGrp="1"/>
          </p:cNvGraphicFramePr>
          <p:nvPr/>
        </p:nvGraphicFramePr>
        <p:xfrm>
          <a:off x="6451898" y="2300447"/>
          <a:ext cx="3832893" cy="4265593"/>
        </p:xfrm>
        <a:graphic>
          <a:graphicData uri="http://schemas.openxmlformats.org/drawingml/2006/table">
            <a:tbl>
              <a:tblPr firstRow="1" bandRow="1">
                <a:tableStyleId>{5C22544A-7EE6-4342-B048-85BDC9FD1C3A}</a:tableStyleId>
              </a:tblPr>
              <a:tblGrid>
                <a:gridCol w="2587345">
                  <a:extLst>
                    <a:ext uri="{9D8B030D-6E8A-4147-A177-3AD203B41FA5}">
                      <a16:colId xmlns:a16="http://schemas.microsoft.com/office/drawing/2014/main" val="20000"/>
                    </a:ext>
                  </a:extLst>
                </a:gridCol>
                <a:gridCol w="1245548">
                  <a:extLst>
                    <a:ext uri="{9D8B030D-6E8A-4147-A177-3AD203B41FA5}">
                      <a16:colId xmlns:a16="http://schemas.microsoft.com/office/drawing/2014/main" val="20001"/>
                    </a:ext>
                  </a:extLst>
                </a:gridCol>
              </a:tblGrid>
              <a:tr h="370743">
                <a:tc>
                  <a:txBody>
                    <a:bodyPr/>
                    <a:lstStyle/>
                    <a:p>
                      <a:pPr algn="ctr" fontAlgn="b"/>
                      <a:r>
                        <a:rPr lang="en-US" sz="1800" b="1" i="0" u="none" strike="noStrike" dirty="0">
                          <a:solidFill>
                            <a:srgbClr val="000000"/>
                          </a:solidFill>
                          <a:effectLst/>
                          <a:latin typeface="Calibri" panose="020F0502020204030204" pitchFamily="34" charset="0"/>
                        </a:rPr>
                        <a:t>Major Basins</a:t>
                      </a:r>
                    </a:p>
                  </a:txBody>
                  <a:tcPr marL="9523" marR="9523" marT="9523" marB="0" anchor="ctr"/>
                </a:tc>
                <a:tc>
                  <a:txBody>
                    <a:bodyPr/>
                    <a:lstStyle/>
                    <a:p>
                      <a:pPr algn="ctr" fontAlgn="b"/>
                      <a:r>
                        <a:rPr lang="en-US" sz="1800" b="1" i="0" u="none" strike="noStrike" dirty="0">
                          <a:solidFill>
                            <a:srgbClr val="000000"/>
                          </a:solidFill>
                          <a:effectLst/>
                          <a:latin typeface="Calibri" panose="020F0502020204030204" pitchFamily="34" charset="0"/>
                        </a:rPr>
                        <a:t>PRISM Trend</a:t>
                      </a:r>
                    </a:p>
                  </a:txBody>
                  <a:tcPr marL="9523" marR="9523" marT="9523" marB="0" anchor="ctr"/>
                </a:tc>
                <a:extLst>
                  <a:ext uri="{0D108BD9-81ED-4DB2-BD59-A6C34878D82A}">
                    <a16:rowId xmlns:a16="http://schemas.microsoft.com/office/drawing/2014/main" val="10000"/>
                  </a:ext>
                </a:extLst>
              </a:tr>
              <a:tr h="370743">
                <a:tc>
                  <a:txBody>
                    <a:bodyPr/>
                    <a:lstStyle/>
                    <a:p>
                      <a:pPr algn="l" fontAlgn="b"/>
                      <a:r>
                        <a:rPr lang="en-US" sz="1800" b="0" i="0" u="none" strike="noStrike" dirty="0">
                          <a:solidFill>
                            <a:srgbClr val="000000"/>
                          </a:solidFill>
                          <a:effectLst/>
                          <a:latin typeface="Calibri" panose="020F0502020204030204" pitchFamily="34" charset="0"/>
                        </a:rPr>
                        <a:t>Youghiogheny River</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2.1%</a:t>
                      </a:r>
                    </a:p>
                  </a:txBody>
                  <a:tcPr marL="9523" marR="9523" marT="9523" marB="0" anchor="ctr"/>
                </a:tc>
                <a:extLst>
                  <a:ext uri="{0D108BD9-81ED-4DB2-BD59-A6C34878D82A}">
                    <a16:rowId xmlns:a16="http://schemas.microsoft.com/office/drawing/2014/main" val="10001"/>
                  </a:ext>
                </a:extLst>
              </a:tr>
              <a:tr h="370743">
                <a:tc>
                  <a:txBody>
                    <a:bodyPr/>
                    <a:lstStyle/>
                    <a:p>
                      <a:pPr algn="l" fontAlgn="b"/>
                      <a:r>
                        <a:rPr lang="en-US" sz="1800" b="0" i="0" u="none" strike="noStrike" dirty="0">
                          <a:solidFill>
                            <a:srgbClr val="000000"/>
                          </a:solidFill>
                          <a:effectLst/>
                          <a:latin typeface="Calibri" panose="020F0502020204030204" pitchFamily="34" charset="0"/>
                        </a:rPr>
                        <a:t>Patuxent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3.3%</a:t>
                      </a:r>
                    </a:p>
                  </a:txBody>
                  <a:tcPr marL="9523" marR="9523" marT="9523" marB="0" anchor="ctr"/>
                </a:tc>
                <a:extLst>
                  <a:ext uri="{0D108BD9-81ED-4DB2-BD59-A6C34878D82A}">
                    <a16:rowId xmlns:a16="http://schemas.microsoft.com/office/drawing/2014/main" val="10002"/>
                  </a:ext>
                </a:extLst>
              </a:tr>
              <a:tr h="370743">
                <a:tc>
                  <a:txBody>
                    <a:bodyPr/>
                    <a:lstStyle/>
                    <a:p>
                      <a:pPr algn="l" fontAlgn="b"/>
                      <a:r>
                        <a:rPr lang="en-US" sz="1800" b="0" i="0" u="none" strike="noStrike" dirty="0">
                          <a:solidFill>
                            <a:srgbClr val="000000"/>
                          </a:solidFill>
                          <a:effectLst/>
                          <a:latin typeface="Calibri" panose="020F0502020204030204" pitchFamily="34" charset="0"/>
                        </a:rPr>
                        <a:t>Western Shore</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4.1%</a:t>
                      </a:r>
                    </a:p>
                  </a:txBody>
                  <a:tcPr marL="9523" marR="9523" marT="9523" marB="0" anchor="ctr"/>
                </a:tc>
                <a:extLst>
                  <a:ext uri="{0D108BD9-81ED-4DB2-BD59-A6C34878D82A}">
                    <a16:rowId xmlns:a16="http://schemas.microsoft.com/office/drawing/2014/main" val="10003"/>
                  </a:ext>
                </a:extLst>
              </a:tr>
              <a:tr h="370743">
                <a:tc>
                  <a:txBody>
                    <a:bodyPr/>
                    <a:lstStyle/>
                    <a:p>
                      <a:pPr algn="l" fontAlgn="b"/>
                      <a:r>
                        <a:rPr lang="en-US" sz="1800" b="0" i="0" u="none" strike="noStrike" dirty="0">
                          <a:solidFill>
                            <a:srgbClr val="000000"/>
                          </a:solidFill>
                          <a:effectLst/>
                          <a:latin typeface="Calibri" panose="020F0502020204030204" pitchFamily="34" charset="0"/>
                        </a:rPr>
                        <a:t>Rappahannock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3.2%</a:t>
                      </a:r>
                    </a:p>
                  </a:txBody>
                  <a:tcPr marL="9523" marR="9523" marT="9523" marB="0" anchor="ctr"/>
                </a:tc>
                <a:extLst>
                  <a:ext uri="{0D108BD9-81ED-4DB2-BD59-A6C34878D82A}">
                    <a16:rowId xmlns:a16="http://schemas.microsoft.com/office/drawing/2014/main" val="10004"/>
                  </a:ext>
                </a:extLst>
              </a:tr>
              <a:tr h="370743">
                <a:tc>
                  <a:txBody>
                    <a:bodyPr/>
                    <a:lstStyle/>
                    <a:p>
                      <a:pPr algn="l" fontAlgn="b"/>
                      <a:r>
                        <a:rPr lang="en-US" sz="1800" b="0" i="0" u="none" strike="noStrike" dirty="0">
                          <a:solidFill>
                            <a:srgbClr val="000000"/>
                          </a:solidFill>
                          <a:effectLst/>
                          <a:latin typeface="Calibri" panose="020F0502020204030204" pitchFamily="34" charset="0"/>
                        </a:rPr>
                        <a:t>York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2.6%</a:t>
                      </a:r>
                    </a:p>
                  </a:txBody>
                  <a:tcPr marL="9523" marR="9523" marT="9523" marB="0" anchor="ctr"/>
                </a:tc>
                <a:extLst>
                  <a:ext uri="{0D108BD9-81ED-4DB2-BD59-A6C34878D82A}">
                    <a16:rowId xmlns:a16="http://schemas.microsoft.com/office/drawing/2014/main" val="10005"/>
                  </a:ext>
                </a:extLst>
              </a:tr>
              <a:tr h="370743">
                <a:tc>
                  <a:txBody>
                    <a:bodyPr/>
                    <a:lstStyle/>
                    <a:p>
                      <a:pPr algn="l" fontAlgn="b"/>
                      <a:r>
                        <a:rPr lang="en-US" sz="1800" b="0" i="0" u="none" strike="noStrike" dirty="0">
                          <a:solidFill>
                            <a:srgbClr val="000000"/>
                          </a:solidFill>
                          <a:effectLst/>
                          <a:latin typeface="Calibri" panose="020F0502020204030204" pitchFamily="34" charset="0"/>
                        </a:rPr>
                        <a:t>Eastern Shore</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2.5%</a:t>
                      </a:r>
                    </a:p>
                  </a:txBody>
                  <a:tcPr marL="9523" marR="9523" marT="9523" marB="0" anchor="ctr"/>
                </a:tc>
                <a:extLst>
                  <a:ext uri="{0D108BD9-81ED-4DB2-BD59-A6C34878D82A}">
                    <a16:rowId xmlns:a16="http://schemas.microsoft.com/office/drawing/2014/main" val="10006"/>
                  </a:ext>
                </a:extLst>
              </a:tr>
              <a:tr h="370743">
                <a:tc>
                  <a:txBody>
                    <a:bodyPr/>
                    <a:lstStyle/>
                    <a:p>
                      <a:pPr algn="l" fontAlgn="b"/>
                      <a:r>
                        <a:rPr lang="en-US" sz="1800" b="0" i="0" u="none" strike="noStrike" dirty="0">
                          <a:solidFill>
                            <a:srgbClr val="000000"/>
                          </a:solidFill>
                          <a:effectLst/>
                          <a:latin typeface="Calibri" panose="020F0502020204030204" pitchFamily="34" charset="0"/>
                        </a:rPr>
                        <a:t>James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2.2%</a:t>
                      </a:r>
                    </a:p>
                  </a:txBody>
                  <a:tcPr marL="9523" marR="9523" marT="9523" marB="0" anchor="ctr"/>
                </a:tc>
                <a:extLst>
                  <a:ext uri="{0D108BD9-81ED-4DB2-BD59-A6C34878D82A}">
                    <a16:rowId xmlns:a16="http://schemas.microsoft.com/office/drawing/2014/main" val="10007"/>
                  </a:ext>
                </a:extLst>
              </a:tr>
              <a:tr h="370743">
                <a:tc>
                  <a:txBody>
                    <a:bodyPr/>
                    <a:lstStyle/>
                    <a:p>
                      <a:pPr algn="l" fontAlgn="b"/>
                      <a:r>
                        <a:rPr lang="en-US" sz="1800" b="0" i="0" u="none" strike="noStrike" dirty="0">
                          <a:solidFill>
                            <a:srgbClr val="000000"/>
                          </a:solidFill>
                          <a:effectLst/>
                          <a:latin typeface="Calibri" panose="020F0502020204030204" pitchFamily="34" charset="0"/>
                        </a:rPr>
                        <a:t>Potomac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2.8%</a:t>
                      </a:r>
                    </a:p>
                  </a:txBody>
                  <a:tcPr marL="9523" marR="9523" marT="9523" marB="0" anchor="ctr"/>
                </a:tc>
                <a:extLst>
                  <a:ext uri="{0D108BD9-81ED-4DB2-BD59-A6C34878D82A}">
                    <a16:rowId xmlns:a16="http://schemas.microsoft.com/office/drawing/2014/main" val="10008"/>
                  </a:ext>
                </a:extLst>
              </a:tr>
              <a:tr h="370743">
                <a:tc>
                  <a:txBody>
                    <a:bodyPr/>
                    <a:lstStyle/>
                    <a:p>
                      <a:pPr algn="l" fontAlgn="b"/>
                      <a:r>
                        <a:rPr lang="en-US" sz="1800" b="0" i="0" u="none" strike="noStrike" dirty="0">
                          <a:solidFill>
                            <a:srgbClr val="000000"/>
                          </a:solidFill>
                          <a:effectLst/>
                          <a:latin typeface="Calibri" panose="020F0502020204030204" pitchFamily="34" charset="0"/>
                        </a:rPr>
                        <a:t>Susquehanna River Basin</a:t>
                      </a:r>
                    </a:p>
                  </a:txBody>
                  <a:tcPr marL="91416" marR="9523" marT="9523" marB="0" anchor="ctr"/>
                </a:tc>
                <a:tc>
                  <a:txBody>
                    <a:bodyPr/>
                    <a:lstStyle/>
                    <a:p>
                      <a:pPr algn="ctr" fontAlgn="b"/>
                      <a:r>
                        <a:rPr lang="en-US" sz="1800" b="0" i="0" u="none" strike="noStrike" dirty="0">
                          <a:solidFill>
                            <a:srgbClr val="000000"/>
                          </a:solidFill>
                          <a:effectLst/>
                          <a:latin typeface="Calibri" panose="020F0502020204030204" pitchFamily="34" charset="0"/>
                        </a:rPr>
                        <a:t>3.7%</a:t>
                      </a:r>
                    </a:p>
                  </a:txBody>
                  <a:tcPr marL="9523" marR="9523" marT="9523" marB="0" anchor="ctr"/>
                </a:tc>
                <a:extLst>
                  <a:ext uri="{0D108BD9-81ED-4DB2-BD59-A6C34878D82A}">
                    <a16:rowId xmlns:a16="http://schemas.microsoft.com/office/drawing/2014/main" val="10009"/>
                  </a:ext>
                </a:extLst>
              </a:tr>
              <a:tr h="370743">
                <a:tc>
                  <a:txBody>
                    <a:bodyPr/>
                    <a:lstStyle/>
                    <a:p>
                      <a:pPr algn="l" fontAlgn="b"/>
                      <a:r>
                        <a:rPr lang="en-US" sz="1800" b="1" i="0" u="none" strike="noStrike" dirty="0">
                          <a:solidFill>
                            <a:schemeClr val="accent2"/>
                          </a:solidFill>
                          <a:effectLst/>
                          <a:latin typeface="Calibri" panose="020F0502020204030204" pitchFamily="34" charset="0"/>
                        </a:rPr>
                        <a:t>Chesapeake Bay Watershed</a:t>
                      </a:r>
                    </a:p>
                  </a:txBody>
                  <a:tcPr marL="91416" marR="9523" marT="9523" marB="0" anchor="ctr"/>
                </a:tc>
                <a:tc>
                  <a:txBody>
                    <a:bodyPr/>
                    <a:lstStyle/>
                    <a:p>
                      <a:pPr algn="ctr" fontAlgn="b"/>
                      <a:r>
                        <a:rPr lang="en-US" sz="1800" b="1" i="0" u="none" strike="noStrike" dirty="0">
                          <a:solidFill>
                            <a:schemeClr val="accent2"/>
                          </a:solidFill>
                          <a:effectLst/>
                          <a:latin typeface="Calibri" panose="020F0502020204030204" pitchFamily="34" charset="0"/>
                        </a:rPr>
                        <a:t>3.1%</a:t>
                      </a:r>
                    </a:p>
                  </a:txBody>
                  <a:tcPr marL="9523" marR="9523" marT="9523" marB="0" anchor="ctr"/>
                </a:tc>
                <a:extLst>
                  <a:ext uri="{0D108BD9-81ED-4DB2-BD59-A6C34878D82A}">
                    <a16:rowId xmlns:a16="http://schemas.microsoft.com/office/drawing/2014/main" val="10010"/>
                  </a:ext>
                </a:extLst>
              </a:tr>
            </a:tbl>
          </a:graphicData>
        </a:graphic>
      </p:graphicFrame>
      <p:sp>
        <p:nvSpPr>
          <p:cNvPr id="8" name="TextBox 7"/>
          <p:cNvSpPr txBox="1"/>
          <p:nvPr/>
        </p:nvSpPr>
        <p:spPr>
          <a:xfrm>
            <a:off x="4844056" y="993942"/>
            <a:ext cx="5425193" cy="738472"/>
          </a:xfrm>
          <a:prstGeom prst="rect">
            <a:avLst/>
          </a:prstGeom>
          <a:solidFill>
            <a:schemeClr val="bg1"/>
          </a:solidFill>
        </p:spPr>
        <p:txBody>
          <a:bodyPr wrap="square" rtlCol="0">
            <a:spAutoFit/>
          </a:bodyPr>
          <a:lstStyle/>
          <a:p>
            <a:pPr defTabSz="914126"/>
            <a:r>
              <a:rPr lang="en-US" sz="2099" b="1" dirty="0">
                <a:solidFill>
                  <a:srgbClr val="000000"/>
                </a:solidFill>
                <a:latin typeface="Arial"/>
              </a:rPr>
              <a:t>Projections of rainfall increase using trend in 88-years of annual PRISM</a:t>
            </a:r>
            <a:r>
              <a:rPr lang="en-US" sz="2099" b="1" baseline="30000" dirty="0">
                <a:solidFill>
                  <a:srgbClr val="000000"/>
                </a:solidFill>
                <a:latin typeface="Arial"/>
              </a:rPr>
              <a:t>[1]</a:t>
            </a:r>
            <a:r>
              <a:rPr lang="en-US" sz="2099" b="1" dirty="0">
                <a:solidFill>
                  <a:srgbClr val="000000"/>
                </a:solidFill>
                <a:latin typeface="Arial"/>
              </a:rPr>
              <a:t> data</a:t>
            </a:r>
          </a:p>
        </p:txBody>
      </p:sp>
      <p:sp>
        <p:nvSpPr>
          <p:cNvPr id="9" name="TextBox 8"/>
          <p:cNvSpPr txBox="1"/>
          <p:nvPr/>
        </p:nvSpPr>
        <p:spPr>
          <a:xfrm>
            <a:off x="4606940" y="1963230"/>
            <a:ext cx="5868268" cy="369236"/>
          </a:xfrm>
          <a:prstGeom prst="rect">
            <a:avLst/>
          </a:prstGeom>
          <a:noFill/>
        </p:spPr>
        <p:txBody>
          <a:bodyPr wrap="square" rtlCol="0">
            <a:spAutoFit/>
          </a:bodyPr>
          <a:lstStyle/>
          <a:p>
            <a:pPr defTabSz="914126"/>
            <a:r>
              <a:rPr lang="en-US" sz="1799" b="1" dirty="0">
                <a:solidFill>
                  <a:srgbClr val="000000"/>
                </a:solidFill>
                <a:latin typeface="Arial"/>
              </a:rPr>
              <a:t>Change in Rainfall Volume 2021-2030 vs. 1991-2000</a:t>
            </a:r>
          </a:p>
        </p:txBody>
      </p:sp>
      <p:pic>
        <p:nvPicPr>
          <p:cNvPr id="2" name="Picture 1"/>
          <p:cNvPicPr>
            <a:picLocks noChangeAspect="1"/>
          </p:cNvPicPr>
          <p:nvPr/>
        </p:nvPicPr>
        <p:blipFill>
          <a:blip r:embed="rId3"/>
          <a:stretch>
            <a:fillRect/>
          </a:stretch>
        </p:blipFill>
        <p:spPr>
          <a:xfrm>
            <a:off x="1293812" y="883021"/>
            <a:ext cx="2735183" cy="1460453"/>
          </a:xfrm>
          <a:prstGeom prst="rect">
            <a:avLst/>
          </a:prstGeom>
        </p:spPr>
      </p:pic>
      <p:cxnSp>
        <p:nvCxnSpPr>
          <p:cNvPr id="14" name="Elbow Connector 13"/>
          <p:cNvCxnSpPr/>
          <p:nvPr/>
        </p:nvCxnSpPr>
        <p:spPr>
          <a:xfrm>
            <a:off x="2012665" y="1519697"/>
            <a:ext cx="2193989" cy="2559653"/>
          </a:xfrm>
          <a:prstGeom prst="bentConnector3">
            <a:avLst>
              <a:gd name="adj1" fmla="val 296"/>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253121" y="6546172"/>
            <a:ext cx="3716716" cy="230772"/>
          </a:xfrm>
          <a:prstGeom prst="rect">
            <a:avLst/>
          </a:prstGeom>
          <a:noFill/>
        </p:spPr>
        <p:txBody>
          <a:bodyPr wrap="none" rtlCol="0">
            <a:spAutoFit/>
          </a:bodyPr>
          <a:lstStyle/>
          <a:p>
            <a:pPr defTabSz="914126"/>
            <a:r>
              <a:rPr lang="en-US" sz="900" b="1" dirty="0">
                <a:solidFill>
                  <a:srgbClr val="000000"/>
                </a:solidFill>
                <a:latin typeface="Arial"/>
              </a:rPr>
              <a:t>[1]</a:t>
            </a:r>
            <a:r>
              <a:rPr lang="en-US" sz="900" dirty="0">
                <a:solidFill>
                  <a:srgbClr val="000000"/>
                </a:solidFill>
                <a:latin typeface="Arial"/>
              </a:rPr>
              <a:t> Parameter-elevation Relationships on Independent Slopes Model </a:t>
            </a:r>
          </a:p>
        </p:txBody>
      </p:sp>
      <p:sp>
        <p:nvSpPr>
          <p:cNvPr id="11" name="TextBox 10"/>
          <p:cNvSpPr txBox="1"/>
          <p:nvPr/>
        </p:nvSpPr>
        <p:spPr>
          <a:xfrm>
            <a:off x="1469446" y="40244"/>
            <a:ext cx="10750921" cy="584775"/>
          </a:xfrm>
          <a:prstGeom prst="rect">
            <a:avLst/>
          </a:prstGeom>
          <a:noFill/>
        </p:spPr>
        <p:txBody>
          <a:bodyPr wrap="square" rtlCol="0">
            <a:spAutoFit/>
          </a:bodyPr>
          <a:lstStyle/>
          <a:p>
            <a:pPr defTabSz="914126"/>
            <a:r>
              <a:rPr lang="en-US" sz="3200" b="1" dirty="0">
                <a:solidFill>
                  <a:srgbClr val="000000"/>
                </a:solidFill>
                <a:latin typeface="Times New Roman" panose="02020603050405020304" pitchFamily="18" charset="0"/>
                <a:cs typeface="Times New Roman" panose="02020603050405020304" pitchFamily="18" charset="0"/>
              </a:rPr>
              <a:t>Precipitation Volume Increasing</a:t>
            </a:r>
          </a:p>
        </p:txBody>
      </p:sp>
      <p:pic>
        <p:nvPicPr>
          <p:cNvPr id="12" name="Picture 16" descr="CBPO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538" y="76200"/>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7"/>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15" name="Slide Number Placeholder 5"/>
          <p:cNvSpPr txBox="1">
            <a:spLocks noGrp="1"/>
          </p:cNvSpPr>
          <p:nvPr/>
        </p:nvSpPr>
        <p:spPr bwMode="auto">
          <a:xfrm>
            <a:off x="112302" y="228600"/>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
        <p:nvSpPr>
          <p:cNvPr id="4" name="TextBox 3">
            <a:extLst>
              <a:ext uri="{FF2B5EF4-FFF2-40B4-BE49-F238E27FC236}">
                <a16:creationId xmlns:a16="http://schemas.microsoft.com/office/drawing/2014/main" id="{8EB1AEAA-25F9-4014-A7A2-18C5BE660B36}"/>
              </a:ext>
            </a:extLst>
          </p:cNvPr>
          <p:cNvSpPr txBox="1"/>
          <p:nvPr/>
        </p:nvSpPr>
        <p:spPr>
          <a:xfrm>
            <a:off x="10463569" y="695784"/>
            <a:ext cx="1564394" cy="6217087"/>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The 1991 – 2000 period of hydrology &amp; nutrient loads is the basis of decisions in the  Chesapeake TMDL.</a:t>
            </a:r>
          </a:p>
          <a:p>
            <a:endParaRPr lang="en-US" sz="800"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There are 30 years between 1995 and 2025.</a:t>
            </a:r>
          </a:p>
          <a:p>
            <a:endParaRPr lang="en-US" sz="800"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Long term mean precipitation increased 3.1% and temperature by 1</a:t>
            </a:r>
            <a:r>
              <a:rPr lang="en-US" sz="2000" b="1" baseline="50000" dirty="0">
                <a:latin typeface="Times New Roman" panose="02020603050405020304" pitchFamily="18" charset="0"/>
                <a:cs typeface="Times New Roman" panose="02020603050405020304" pitchFamily="18" charset="0"/>
              </a:rPr>
              <a:t>ₒ</a:t>
            </a:r>
            <a:r>
              <a:rPr lang="en-US" b="1" dirty="0">
                <a:latin typeface="Times New Roman" panose="02020603050405020304" pitchFamily="18" charset="0"/>
                <a:cs typeface="Times New Roman" panose="02020603050405020304" pitchFamily="18" charset="0"/>
              </a:rPr>
              <a:t> C.</a:t>
            </a:r>
          </a:p>
        </p:txBody>
      </p:sp>
    </p:spTree>
    <p:extLst>
      <p:ext uri="{BB962C8B-B14F-4D97-AF65-F5344CB8AC3E}">
        <p14:creationId xmlns:p14="http://schemas.microsoft.com/office/powerpoint/2010/main" val="2340233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F7B648-F8BF-AD4E-8211-7D7AA9BA3665}"/>
              </a:ext>
            </a:extLst>
          </p:cNvPr>
          <p:cNvPicPr>
            <a:picLocks noChangeAspect="1"/>
          </p:cNvPicPr>
          <p:nvPr/>
        </p:nvPicPr>
        <p:blipFill>
          <a:blip r:embed="rId2"/>
          <a:stretch>
            <a:fillRect/>
          </a:stretch>
        </p:blipFill>
        <p:spPr>
          <a:xfrm>
            <a:off x="674783" y="3744471"/>
            <a:ext cx="4301801" cy="2906623"/>
          </a:xfrm>
          <a:prstGeom prst="rect">
            <a:avLst/>
          </a:prstGeom>
        </p:spPr>
      </p:pic>
      <p:sp>
        <p:nvSpPr>
          <p:cNvPr id="5" name="Rectangle 4">
            <a:extLst>
              <a:ext uri="{FF2B5EF4-FFF2-40B4-BE49-F238E27FC236}">
                <a16:creationId xmlns:a16="http://schemas.microsoft.com/office/drawing/2014/main" id="{DB06B65F-A4C1-AF4E-8C74-7E5762CB2B83}"/>
              </a:ext>
            </a:extLst>
          </p:cNvPr>
          <p:cNvSpPr/>
          <p:nvPr/>
        </p:nvSpPr>
        <p:spPr>
          <a:xfrm>
            <a:off x="5180012" y="4896767"/>
            <a:ext cx="4572000" cy="1754326"/>
          </a:xfrm>
          <a:prstGeom prst="rect">
            <a:avLst/>
          </a:prstGeom>
        </p:spPr>
        <p:txBody>
          <a:bodyPr>
            <a:spAutoFit/>
          </a:bodyPr>
          <a:lstStyle/>
          <a:p>
            <a:r>
              <a:rPr lang="en-US" dirty="0">
                <a:solidFill>
                  <a:srgbClr val="1C1D1E"/>
                </a:solidFill>
                <a:latin typeface="Open Sans"/>
              </a:rPr>
              <a:t>National average heavy precipitation event index (HPEI) for the entire year (annual, black), for August through October (ASO, blue), and for heavy events associated with tropical cyclones (TC, red). [Kunkel et al., 2010]</a:t>
            </a:r>
            <a:endParaRPr lang="en-US" dirty="0"/>
          </a:p>
        </p:txBody>
      </p:sp>
      <p:graphicFrame>
        <p:nvGraphicFramePr>
          <p:cNvPr id="6" name="Chart 5">
            <a:extLst>
              <a:ext uri="{FF2B5EF4-FFF2-40B4-BE49-F238E27FC236}">
                <a16:creationId xmlns:a16="http://schemas.microsoft.com/office/drawing/2014/main" id="{945E5353-17FE-EE46-BC81-A81021F44866}"/>
              </a:ext>
            </a:extLst>
          </p:cNvPr>
          <p:cNvGraphicFramePr>
            <a:graphicFrameLocks/>
          </p:cNvGraphicFramePr>
          <p:nvPr/>
        </p:nvGraphicFramePr>
        <p:xfrm>
          <a:off x="5180012" y="1005420"/>
          <a:ext cx="5193196" cy="317837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32FE4817-2ED7-F849-9ACB-B3984EB6F6E8}"/>
              </a:ext>
            </a:extLst>
          </p:cNvPr>
          <p:cNvSpPr txBox="1"/>
          <p:nvPr/>
        </p:nvSpPr>
        <p:spPr>
          <a:xfrm>
            <a:off x="6475412" y="4251636"/>
            <a:ext cx="4782141" cy="369332"/>
          </a:xfrm>
          <a:prstGeom prst="rect">
            <a:avLst/>
          </a:prstGeom>
          <a:noFill/>
        </p:spPr>
        <p:txBody>
          <a:bodyPr wrap="square" rtlCol="0">
            <a:spAutoFit/>
          </a:bodyPr>
          <a:lstStyle/>
          <a:p>
            <a:pPr algn="ctr"/>
            <a:r>
              <a:rPr lang="en-US" dirty="0"/>
              <a:t>Source: Groisman et al., 2004</a:t>
            </a:r>
          </a:p>
        </p:txBody>
      </p:sp>
      <p:sp>
        <p:nvSpPr>
          <p:cNvPr id="11" name="TextBox 10">
            <a:extLst>
              <a:ext uri="{FF2B5EF4-FFF2-40B4-BE49-F238E27FC236}">
                <a16:creationId xmlns:a16="http://schemas.microsoft.com/office/drawing/2014/main" id="{97854C59-11BB-CA4D-A231-55DBE5E79C83}"/>
              </a:ext>
            </a:extLst>
          </p:cNvPr>
          <p:cNvSpPr txBox="1"/>
          <p:nvPr/>
        </p:nvSpPr>
        <p:spPr>
          <a:xfrm>
            <a:off x="640065" y="978135"/>
            <a:ext cx="4031776" cy="2246769"/>
          </a:xfrm>
          <a:prstGeom prst="rect">
            <a:avLst/>
          </a:prstGeom>
          <a:noFill/>
        </p:spPr>
        <p:txBody>
          <a:bodyPr wrap="square" rtlCol="0">
            <a:spAutoFit/>
          </a:bodyPr>
          <a:lstStyle/>
          <a:p>
            <a:pPr algn="ctr"/>
            <a:r>
              <a:rPr lang="en-US" sz="2800" i="1" dirty="0"/>
              <a:t>Observed trend of more precipitation volume in higher intensity events based on a century of observations. </a:t>
            </a:r>
          </a:p>
        </p:txBody>
      </p:sp>
      <p:sp>
        <p:nvSpPr>
          <p:cNvPr id="12" name="Slide Number Placeholder 3">
            <a:extLst>
              <a:ext uri="{FF2B5EF4-FFF2-40B4-BE49-F238E27FC236}">
                <a16:creationId xmlns:a16="http://schemas.microsoft.com/office/drawing/2014/main" id="{4FEF48C8-9838-0D4E-B1DF-AB301C51B303}"/>
              </a:ext>
            </a:extLst>
          </p:cNvPr>
          <p:cNvSpPr>
            <a:spLocks noGrp="1"/>
          </p:cNvSpPr>
          <p:nvPr>
            <p:ph type="sldNum" sz="quarter" idx="12"/>
          </p:nvPr>
        </p:nvSpPr>
        <p:spPr>
          <a:xfrm>
            <a:off x="10016104" y="6468531"/>
            <a:ext cx="622300" cy="365125"/>
          </a:xfrm>
        </p:spPr>
        <p:txBody>
          <a:bodyPr/>
          <a:lstStyle/>
          <a:p>
            <a:fld id="{705EA20C-EB36-D147-8309-5DDF707CE72D}" type="slidenum">
              <a:rPr lang="en-US" sz="2000" b="1"/>
              <a:t>9</a:t>
            </a:fld>
            <a:endParaRPr lang="en-US" sz="2000" b="1" dirty="0"/>
          </a:p>
        </p:txBody>
      </p:sp>
      <p:sp>
        <p:nvSpPr>
          <p:cNvPr id="13" name="TextBox 12">
            <a:extLst>
              <a:ext uri="{FF2B5EF4-FFF2-40B4-BE49-F238E27FC236}">
                <a16:creationId xmlns:a16="http://schemas.microsoft.com/office/drawing/2014/main" id="{6A581D66-5579-46E6-BEE3-5FA448E6F976}"/>
              </a:ext>
            </a:extLst>
          </p:cNvPr>
          <p:cNvSpPr txBox="1"/>
          <p:nvPr/>
        </p:nvSpPr>
        <p:spPr>
          <a:xfrm>
            <a:off x="1297040" y="56005"/>
            <a:ext cx="10750921" cy="646331"/>
          </a:xfrm>
          <a:prstGeom prst="rect">
            <a:avLst/>
          </a:prstGeom>
          <a:noFill/>
        </p:spPr>
        <p:txBody>
          <a:bodyPr wrap="square" rtlCol="0">
            <a:spAutoFit/>
          </a:bodyPr>
          <a:lstStyle/>
          <a:p>
            <a:pPr defTabSz="914126"/>
            <a:r>
              <a:rPr lang="en-US" sz="3600" b="1" dirty="0">
                <a:solidFill>
                  <a:srgbClr val="000000"/>
                </a:solidFill>
                <a:latin typeface="Times New Roman" panose="02020603050405020304" pitchFamily="18" charset="0"/>
                <a:cs typeface="Times New Roman" panose="02020603050405020304" pitchFamily="18" charset="0"/>
              </a:rPr>
              <a:t>Rainfall Intensity Increasing</a:t>
            </a:r>
          </a:p>
        </p:txBody>
      </p:sp>
      <p:pic>
        <p:nvPicPr>
          <p:cNvPr id="14" name="Picture 16" descr="CBPOLOGO">
            <a:extLst>
              <a:ext uri="{FF2B5EF4-FFF2-40B4-BE49-F238E27FC236}">
                <a16:creationId xmlns:a16="http://schemas.microsoft.com/office/drawing/2014/main" id="{AF9E2039-FA3E-49A0-8D12-F1CCE769BB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538" y="146852"/>
            <a:ext cx="732873" cy="45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7">
            <a:extLst>
              <a:ext uri="{FF2B5EF4-FFF2-40B4-BE49-F238E27FC236}">
                <a16:creationId xmlns:a16="http://schemas.microsoft.com/office/drawing/2014/main" id="{BED93DE8-DEC2-474F-BE6F-917BF778FAEA}"/>
              </a:ext>
            </a:extLst>
          </p:cNvPr>
          <p:cNvSpPr>
            <a:spLocks noChangeArrowheads="1"/>
          </p:cNvSpPr>
          <p:nvPr/>
        </p:nvSpPr>
        <p:spPr bwMode="gray">
          <a:xfrm>
            <a:off x="1297040" y="695784"/>
            <a:ext cx="10129982" cy="45707"/>
          </a:xfrm>
          <a:prstGeom prst="rect">
            <a:avLst/>
          </a:prstGeom>
          <a:gradFill rotWithShape="0">
            <a:gsLst>
              <a:gs pos="0">
                <a:schemeClr val="bg1">
                  <a:lumMod val="50000"/>
                </a:schemeClr>
              </a:gs>
              <a:gs pos="100000">
                <a:schemeClr val="bg1"/>
              </a:gs>
            </a:gsLst>
            <a:lin ang="0" scaled="1"/>
          </a:gradFill>
          <a:ln>
            <a:noFill/>
          </a:ln>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defTabSz="914126" fontAlgn="base">
              <a:spcBef>
                <a:spcPct val="0"/>
              </a:spcBef>
              <a:spcAft>
                <a:spcPct val="0"/>
              </a:spcAft>
              <a:buNone/>
            </a:pPr>
            <a:endParaRPr kumimoji="1" lang="en-US" altLang="en-US" sz="1799" dirty="0">
              <a:solidFill>
                <a:srgbClr val="000000"/>
              </a:solidFill>
              <a:latin typeface="Tahoma" panose="020B0604030504040204" pitchFamily="34" charset="0"/>
              <a:cs typeface="Arial"/>
              <a:sym typeface="Arial"/>
            </a:endParaRPr>
          </a:p>
        </p:txBody>
      </p:sp>
      <p:sp>
        <p:nvSpPr>
          <p:cNvPr id="16" name="Slide Number Placeholder 5">
            <a:extLst>
              <a:ext uri="{FF2B5EF4-FFF2-40B4-BE49-F238E27FC236}">
                <a16:creationId xmlns:a16="http://schemas.microsoft.com/office/drawing/2014/main" id="{84CFF4DC-1C69-4BD5-95C4-005E86BF3232}"/>
              </a:ext>
            </a:extLst>
          </p:cNvPr>
          <p:cNvSpPr txBox="1">
            <a:spLocks noGrp="1"/>
          </p:cNvSpPr>
          <p:nvPr/>
        </p:nvSpPr>
        <p:spPr bwMode="auto">
          <a:xfrm>
            <a:off x="112302" y="286827"/>
            <a:ext cx="1459999" cy="264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defTabSz="914126" eaLnBrk="0" fontAlgn="base" hangingPunct="0">
              <a:spcAft>
                <a:spcPct val="0"/>
              </a:spcAft>
              <a:buNone/>
            </a:pPr>
            <a:endParaRPr lang="en-US" altLang="en-US" sz="1400" kern="0" dirty="0">
              <a:solidFill>
                <a:srgbClr val="000000"/>
              </a:solidFill>
              <a:cs typeface="Arial"/>
              <a:sym typeface="Arial"/>
            </a:endParaRPr>
          </a:p>
          <a:p>
            <a:pPr defTabSz="914126" eaLnBrk="0" fontAlgn="base" hangingPunct="0">
              <a:spcAft>
                <a:spcPct val="0"/>
              </a:spcAft>
              <a:buNone/>
            </a:pPr>
            <a:r>
              <a:rPr lang="en-US" altLang="en-US" sz="1200" kern="0" dirty="0">
                <a:solidFill>
                  <a:srgbClr val="000000"/>
                </a:solidFill>
                <a:latin typeface="Times New Roman" panose="02020603050405020304" pitchFamily="18" charset="0"/>
                <a:cs typeface="Times New Roman" panose="02020603050405020304" pitchFamily="18" charset="0"/>
                <a:sym typeface="Arial"/>
              </a:rPr>
              <a:t> </a:t>
            </a:r>
            <a:r>
              <a:rPr lang="en-US" altLang="en-US" sz="600" b="1" kern="0" dirty="0">
                <a:solidFill>
                  <a:srgbClr val="000000"/>
                </a:solidFill>
                <a:latin typeface="Times New Roman" panose="02020603050405020304" pitchFamily="18" charset="0"/>
                <a:cs typeface="Times New Roman" panose="02020603050405020304" pitchFamily="18" charset="0"/>
                <a:sym typeface="Arial"/>
              </a:rPr>
              <a:t>Chesapeake Bay Program</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a:p>
            <a:pPr defTabSz="914126" eaLnBrk="0" fontAlgn="base" hangingPunct="0">
              <a:spcAft>
                <a:spcPct val="0"/>
              </a:spcAft>
              <a:buNone/>
            </a:pPr>
            <a:r>
              <a:rPr lang="en-US" altLang="en-US" sz="600" b="1" i="1" kern="0" dirty="0">
                <a:solidFill>
                  <a:srgbClr val="000000"/>
                </a:solidFill>
                <a:latin typeface="Times New Roman" panose="02020603050405020304" pitchFamily="18" charset="0"/>
                <a:cs typeface="Times New Roman" panose="02020603050405020304" pitchFamily="18" charset="0"/>
                <a:sym typeface="Arial"/>
              </a:rPr>
              <a:t>Science, Restoration, Partnership</a:t>
            </a:r>
            <a:endParaRPr lang="en-US" altLang="en-US" sz="600" kern="0" dirty="0">
              <a:solidFill>
                <a:srgbClr val="000000"/>
              </a:solidFill>
              <a:latin typeface="Times New Roman" panose="02020603050405020304" pitchFamily="18" charset="0"/>
              <a:cs typeface="Times New Roman" panose="02020603050405020304" pitchFamily="18" charset="0"/>
              <a:sym typeface="Arial"/>
            </a:endParaRPr>
          </a:p>
        </p:txBody>
      </p:sp>
    </p:spTree>
    <p:extLst>
      <p:ext uri="{BB962C8B-B14F-4D97-AF65-F5344CB8AC3E}">
        <p14:creationId xmlns:p14="http://schemas.microsoft.com/office/powerpoint/2010/main" val="20364402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21392</TotalTime>
  <Words>2434</Words>
  <Application>Microsoft Office PowerPoint</Application>
  <PresentationFormat>Custom</PresentationFormat>
  <Paragraphs>376</Paragraphs>
  <Slides>27</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Courier New</vt:lpstr>
      <vt:lpstr>Georgia</vt:lpstr>
      <vt:lpstr>Helvetica</vt:lpstr>
      <vt:lpstr>Open Sans</vt:lpstr>
      <vt:lpstr>Symbol</vt:lpstr>
      <vt:lpstr>Tahoma</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△Achievement of Tidal Fresh Open Water DO Water Quality Standard </vt:lpstr>
      <vt:lpstr>PowerPoint Presentation</vt:lpstr>
      <vt:lpstr>△Achievement of Polyhaline Open Water DO Water Quality Standard </vt:lpstr>
      <vt:lpstr>△Achievement of Main Bay Open Water DO Water Quality Standard </vt:lpstr>
      <vt:lpstr>PowerPoint Presentation</vt:lpstr>
      <vt:lpstr>PowerPoint Presentation</vt:lpstr>
      <vt:lpstr>PowerPoint Presentation</vt:lpstr>
      <vt:lpstr>PowerPoint Presentation</vt:lpstr>
      <vt:lpstr>PowerPoint Presentation</vt:lpstr>
      <vt:lpstr>PowerPoint Presentation</vt:lpstr>
    </vt:vector>
  </TitlesOfParts>
  <Company>MDE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sal</dc:creator>
  <cp:lastModifiedBy>Linker, Lewis</cp:lastModifiedBy>
  <cp:revision>1548</cp:revision>
  <cp:lastPrinted>2020-02-06T18:18:05Z</cp:lastPrinted>
  <dcterms:created xsi:type="dcterms:W3CDTF">2016-02-09T19:50:36Z</dcterms:created>
  <dcterms:modified xsi:type="dcterms:W3CDTF">2020-02-10T12:48:13Z</dcterms:modified>
</cp:coreProperties>
</file>